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tif" ContentType="image/tiff"/>
  <Override PartName="/ppt/media/image18.png" ContentType="image/png"/>
  <Override PartName="/ppt/media/hdphoto1.wdp" ContentType="image/vnd.ms-photo"/>
  <Override PartName="/ppt/media/image25.png" ContentType="image/png"/>
  <Override PartName="/ppt/media/image19.png" ContentType="image/png"/>
  <Override PartName="/ppt/media/hdphoto2.wdp" ContentType="image/vnd.ms-photo"/>
  <Override PartName="/ppt/media/image26.png" ContentType="image/png"/>
  <Override PartName="/ppt/media/image20.png" ContentType="image/png"/>
  <Override PartName="/ppt/media/hdphoto3.wdp" ContentType="image/vnd.ms-photo"/>
  <Override PartName="/ppt/media/image27.png" ContentType="image/png"/>
  <Override PartName="/ppt/media/image21.png" ContentType="image/png"/>
  <Override PartName="/ppt/media/hdphoto4.wdp" ContentType="image/vnd.ms-photo"/>
  <Override PartName="/ppt/media/image28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hdphoto5.wdp" ContentType="image/vnd.ms-photo"/>
  <Override PartName="/ppt/media/image29.png" ContentType="image/png"/>
  <Override PartName="/ppt/media/hdphoto6.wdp" ContentType="image/vnd.ms-photo"/>
  <Override PartName="/ppt/media/image30.png" ContentType="image/png"/>
  <Override PartName="/ppt/media/hdphoto7.wdp" ContentType="image/vnd.ms-photo"/>
  <Override PartName="/ppt/media/image31.png" ContentType="image/png"/>
  <Override PartName="/ppt/media/image32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906000" cy="6858000"/>
  <p:notesSz cx="6858000" cy="99456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A dia áthelyezéséhez kattintson ide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1400" spc="-1" strike="noStrike">
                <a:latin typeface="Times New Roman"/>
              </a:rPr>
              <a:t>&lt;élőfej&gt;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6D3DB1C-1D5A-4A57-A783-B485001984E6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Családi fényképek, de akkor nem gondoltam hogy a családom lesz</a:t>
            </a:r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Canon Pro 1 gazdája lettem </a:t>
            </a:r>
            <a:r>
              <a:rPr b="0" lang="hu-HU" sz="2000" spc="-1" strike="noStrike">
                <a:latin typeface="Wingdings"/>
              </a:rPr>
              <a:t></a:t>
            </a:r>
            <a:r>
              <a:rPr b="0" lang="hu-HU" sz="2000" spc="-1" strike="noStrike">
                <a:latin typeface="Times New Roman"/>
              </a:rPr>
              <a:t> Harsán Péter</a:t>
            </a:r>
            <a:endParaRPr b="0" lang="hu-H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Times New Roman"/>
              </a:rPr>
              <a:t>Stipkovits IstvánKeleti Arthur</a:t>
            </a:r>
            <a:endParaRPr b="0" lang="hu-H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Times New Roman"/>
              </a:rPr>
              <a:t>Jakab Péter</a:t>
            </a:r>
            <a:endParaRPr b="0" lang="hu-H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Times New Roman"/>
              </a:rPr>
              <a:t>Novák Tamás</a:t>
            </a:r>
            <a:endParaRPr b="0" lang="hu-H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Times New Roman"/>
              </a:rPr>
              <a:t>Következtetések: rosszak pl.: belterjes,   de a jó szakmai műhely lettünk, ahol a befutottak előadnak, az újakat felkaroljuk</a:t>
            </a:r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3301920" y="857160"/>
            <a:ext cx="3342960" cy="231408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Új kiírás és feltételek: vigyázó szemetek…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DDABFF7-AEB8-46A7-9365-87005D50D9C4}" type="slidenum">
              <a:rPr b="0" lang="hu-HU" sz="18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8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468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468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468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468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1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2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3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43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44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45" name="Kép 1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85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86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87" name="Kép 1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127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128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129" name="Kép 9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hetpecset.hu/" TargetMode="External"/><Relationship Id="rId2" Type="http://schemas.openxmlformats.org/officeDocument/2006/relationships/image" Target="../media/image17.tif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microsoft.com/office/2007/relationships/hdphoto" Target="../media/hdphoto2.wdp"/><Relationship Id="rId3" Type="http://schemas.openxmlformats.org/officeDocument/2006/relationships/image" Target="../media/image20.png"/><Relationship Id="rId4" Type="http://schemas.microsoft.com/office/2007/relationships/hdphoto" Target="../media/hdphoto3.wdp"/><Relationship Id="rId5" Type="http://schemas.openxmlformats.org/officeDocument/2006/relationships/image" Target="../media/image21.png"/><Relationship Id="rId6" Type="http://schemas.microsoft.com/office/2007/relationships/hdphoto" Target="../media/hdphoto4.wdp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microsoft.com/office/2007/relationships/hdphoto" Target="../media/hdphoto5.wdp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microsoft.com/office/2007/relationships/hdphoto" Target="../media/hdphoto6.wdp"/><Relationship Id="rId9" Type="http://schemas.openxmlformats.org/officeDocument/2006/relationships/image" Target="../media/image30.png"/><Relationship Id="rId10" Type="http://schemas.microsoft.com/office/2007/relationships/hdphoto" Target="../media/hdphoto7.wdp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mailto:titkar@hetpecset.hu" TargetMode="External"/><Relationship Id="rId2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504880" y="908640"/>
            <a:ext cx="5971680" cy="16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400" spc="-1" strike="noStrike">
              <a:latin typeface="Arial"/>
            </a:endParaRPr>
          </a:p>
          <a:p>
            <a:r>
              <a:rPr b="1" lang="hu-HU" sz="2400" spc="-1" strike="noStrike">
                <a:solidFill>
                  <a:srgbClr val="ff0000"/>
                </a:solidFill>
                <a:latin typeface="Arial"/>
                <a:ea typeface="DejaVu Sans"/>
              </a:rPr>
              <a:t>C. Szakmai Fórum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ff0000"/>
                </a:solidFill>
                <a:latin typeface="Arial"/>
                <a:ea typeface="DejaVu Sans"/>
              </a:rPr>
              <a:t>Budapest, 2022. március 16.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Lurdy-ház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762720" y="2994480"/>
            <a:ext cx="4502520" cy="29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hu-HU" sz="2000" spc="-1" strike="noStrike">
                <a:solidFill>
                  <a:srgbClr val="0d0147"/>
                </a:solidFill>
                <a:latin typeface="Arial"/>
                <a:ea typeface="DejaVu Sans"/>
              </a:rPr>
              <a:t>Gasparetz András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hu-HU" sz="16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Egyesület, elnök</a:t>
            </a: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hu-HU" sz="21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www.hetpecset.hu</a:t>
            </a:r>
            <a:endParaRPr b="0" lang="hu-HU" sz="21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hu-HU" sz="2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2100" spc="-1" strike="noStrike">
              <a:latin typeface="Arial"/>
            </a:endParaRPr>
          </a:p>
        </p:txBody>
      </p:sp>
      <p:pic>
        <p:nvPicPr>
          <p:cNvPr id="176" name="Kép 3" descr=""/>
          <p:cNvPicPr/>
          <p:nvPr/>
        </p:nvPicPr>
        <p:blipFill>
          <a:blip r:embed="rId2"/>
          <a:stretch/>
        </p:blipFill>
        <p:spPr>
          <a:xfrm>
            <a:off x="390240" y="1700640"/>
            <a:ext cx="2181960" cy="462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264440" y="6019920"/>
            <a:ext cx="2063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407C721-713F-42E4-9FF7-A54F1EE0653E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0" y="1700640"/>
            <a:ext cx="9327600" cy="44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b="0" lang="hu-HU" sz="2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b="0" lang="hu-HU" sz="20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b="0" lang="hu-HU" sz="20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b="0" lang="hu-HU" sz="2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b="0" lang="hu-HU" sz="20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b="0" lang="hu-HU" sz="20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</p:txBody>
      </p:sp>
      <p:pic>
        <p:nvPicPr>
          <p:cNvPr id="180" name="Kép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511680" y="1136880"/>
            <a:ext cx="3331440" cy="214740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264440" y="6019920"/>
            <a:ext cx="2063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94D9C60-D466-4DE3-AB0E-9A7587AF0428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-159480" y="4941000"/>
            <a:ext cx="474840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Fényképeket keresve</a:t>
            </a:r>
            <a:endParaRPr b="0" lang="hu-HU" sz="24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XIV. BS Szakmai fórum</a:t>
            </a:r>
            <a:endParaRPr b="0" lang="hu-HU" sz="24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2005  január 19. Benczúr-ház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  <p:pic>
        <p:nvPicPr>
          <p:cNvPr id="184" name="Kép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2000" contrast="1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8520" y="1661400"/>
            <a:ext cx="4460400" cy="3102480"/>
          </a:xfrm>
          <a:prstGeom prst="rect">
            <a:avLst/>
          </a:prstGeom>
          <a:ln>
            <a:noFill/>
          </a:ln>
        </p:spPr>
      </p:pic>
      <p:pic>
        <p:nvPicPr>
          <p:cNvPr id="185" name="Kép 5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168880" y="3047760"/>
            <a:ext cx="3673440" cy="3117240"/>
          </a:xfrm>
          <a:prstGeom prst="rect">
            <a:avLst/>
          </a:prstGeom>
          <a:ln>
            <a:noFill/>
          </a:ln>
        </p:spPr>
      </p:pic>
      <p:pic>
        <p:nvPicPr>
          <p:cNvPr id="186" name="Kép 7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 contrast="2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982400" y="1015560"/>
            <a:ext cx="2286000" cy="1802160"/>
          </a:xfrm>
          <a:prstGeom prst="rect">
            <a:avLst/>
          </a:prstGeom>
          <a:ln>
            <a:noFill/>
          </a:ln>
        </p:spPr>
      </p:pic>
      <p:pic>
        <p:nvPicPr>
          <p:cNvPr id="187" name="Kép 9" descr=""/>
          <p:cNvPicPr/>
          <p:nvPr/>
        </p:nvPicPr>
        <p:blipFill>
          <a:blip r:embed="rId7"/>
          <a:stretch/>
        </p:blipFill>
        <p:spPr>
          <a:xfrm>
            <a:off x="2420280" y="994680"/>
            <a:ext cx="2431080" cy="1844280"/>
          </a:xfrm>
          <a:prstGeom prst="rect">
            <a:avLst/>
          </a:prstGeom>
          <a:ln>
            <a:noFill/>
          </a:ln>
        </p:spPr>
      </p:pic>
      <p:pic>
        <p:nvPicPr>
          <p:cNvPr id="188" name="Kép 11" descr=""/>
          <p:cNvPicPr/>
          <p:nvPr/>
        </p:nvPicPr>
        <p:blipFill>
          <a:blip r:embed="rId8"/>
          <a:stretch/>
        </p:blipFill>
        <p:spPr>
          <a:xfrm>
            <a:off x="7388640" y="1042560"/>
            <a:ext cx="2367360" cy="179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264440" y="6019920"/>
            <a:ext cx="2063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AEA564D-4DAD-4988-B73B-43AC6B9B57B5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 rot="16200000">
            <a:off x="-1734840" y="3346920"/>
            <a:ext cx="511236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Fényképeket keresve</a:t>
            </a:r>
            <a:endParaRPr b="0" lang="hu-HU" sz="24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XV. BS Szakmai fórum</a:t>
            </a:r>
            <a:endParaRPr b="0" lang="hu-HU" sz="24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SzPct val="25000"/>
              <a:buFont typeface="Wingdings"/>
              <a:buChar char="l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2005  március 16. Benczúr-ház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  <p:pic>
        <p:nvPicPr>
          <p:cNvPr id="192" name="Kép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99200" y="660600"/>
            <a:ext cx="2632680" cy="3020400"/>
          </a:xfrm>
          <a:prstGeom prst="rect">
            <a:avLst/>
          </a:prstGeom>
          <a:ln>
            <a:noFill/>
          </a:ln>
        </p:spPr>
      </p:pic>
      <p:pic>
        <p:nvPicPr>
          <p:cNvPr id="193" name="Kép 6" descr=""/>
          <p:cNvPicPr/>
          <p:nvPr/>
        </p:nvPicPr>
        <p:blipFill>
          <a:blip r:embed="rId3"/>
          <a:stretch/>
        </p:blipFill>
        <p:spPr>
          <a:xfrm>
            <a:off x="4434480" y="660600"/>
            <a:ext cx="2842920" cy="2988720"/>
          </a:xfrm>
          <a:prstGeom prst="rect">
            <a:avLst/>
          </a:prstGeom>
          <a:ln>
            <a:noFill/>
          </a:ln>
        </p:spPr>
      </p:pic>
      <p:pic>
        <p:nvPicPr>
          <p:cNvPr id="194" name="Kép 10" descr=""/>
          <p:cNvPicPr/>
          <p:nvPr/>
        </p:nvPicPr>
        <p:blipFill>
          <a:blip r:embed="rId4"/>
          <a:stretch/>
        </p:blipFill>
        <p:spPr>
          <a:xfrm>
            <a:off x="7406280" y="653400"/>
            <a:ext cx="2469240" cy="3003120"/>
          </a:xfrm>
          <a:prstGeom prst="rect">
            <a:avLst/>
          </a:prstGeom>
          <a:ln>
            <a:noFill/>
          </a:ln>
        </p:spPr>
      </p:pic>
      <p:pic>
        <p:nvPicPr>
          <p:cNvPr id="195" name="Kép 13" descr=""/>
          <p:cNvPicPr/>
          <p:nvPr/>
        </p:nvPicPr>
        <p:blipFill>
          <a:blip r:embed="rId5"/>
          <a:stretch/>
        </p:blipFill>
        <p:spPr>
          <a:xfrm>
            <a:off x="3067560" y="3927600"/>
            <a:ext cx="1764720" cy="2173320"/>
          </a:xfrm>
          <a:prstGeom prst="rect">
            <a:avLst/>
          </a:prstGeom>
          <a:ln>
            <a:noFill/>
          </a:ln>
        </p:spPr>
      </p:pic>
      <p:pic>
        <p:nvPicPr>
          <p:cNvPr id="196" name="Kép 15" descr=""/>
          <p:cNvPicPr/>
          <p:nvPr/>
        </p:nvPicPr>
        <p:blipFill>
          <a:blip r:embed="rId6"/>
          <a:stretch/>
        </p:blipFill>
        <p:spPr>
          <a:xfrm>
            <a:off x="5043600" y="3919320"/>
            <a:ext cx="1985760" cy="2173320"/>
          </a:xfrm>
          <a:prstGeom prst="rect">
            <a:avLst/>
          </a:prstGeom>
          <a:ln>
            <a:noFill/>
          </a:ln>
        </p:spPr>
      </p:pic>
      <p:pic>
        <p:nvPicPr>
          <p:cNvPr id="197" name="Kép 17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256880" y="3867840"/>
            <a:ext cx="1929240" cy="2181600"/>
          </a:xfrm>
          <a:prstGeom prst="rect">
            <a:avLst/>
          </a:prstGeom>
          <a:ln>
            <a:noFill/>
          </a:ln>
        </p:spPr>
      </p:pic>
      <p:pic>
        <p:nvPicPr>
          <p:cNvPr id="198" name="Kép 19" descr="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42880" y="3919320"/>
            <a:ext cx="1439280" cy="213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125360" y="-21600"/>
            <a:ext cx="8780040" cy="192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  <a:ea typeface="DejaVu Sans"/>
              </a:rPr>
              <a:t>PÁLYÁZATI FELHÍVÁS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„Az év információbiztonsági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szak- és diplomadolgozata - 2022”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704520" y="2421000"/>
            <a:ext cx="9000720" cy="20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idén 17. alkalommal</a:t>
            </a:r>
            <a:endParaRPr b="0" lang="hu-HU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részletek hamarosan a honlapon</a:t>
            </a:r>
            <a:endParaRPr b="0" lang="hu-H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DE! A pályázók köre szélesebb lett: </a:t>
            </a:r>
            <a:br/>
            <a:r>
              <a:rPr b="0" lang="hu-HU" sz="2400" spc="-1" strike="noStrike">
                <a:solidFill>
                  <a:srgbClr val="050505"/>
                </a:solidFill>
                <a:latin typeface="Segoe UI Historic"/>
                <a:ea typeface="DejaVu Sans"/>
              </a:rPr>
              <a:t>egyéb iskola vagy nem iskolarendszerben végzős hallgató, aki záró-dolgozatot készít a tanulmányi követelményei alapján; valamint minden olyan szerző, aki a témakörben egyéb tanulmányt tett közzé (könyv, tanulmány, folyóiratcikk, stb.)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712520" y="152280"/>
            <a:ext cx="81928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0d0147"/>
                </a:solidFill>
                <a:latin typeface="Arial"/>
                <a:ea typeface="DejaVu Sans"/>
              </a:rPr>
              <a:t>Az év információbiztonsági újságírója - 2021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704520" y="836640"/>
            <a:ext cx="8780040" cy="182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  <a:ea typeface="DejaVu Sans"/>
              </a:rPr>
              <a:t>PÁLYÁZATI FELHÍVÁS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az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„Év információbiztonsági újságírója - 2021”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704520" y="2709000"/>
            <a:ext cx="9000720" cy="33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Idén 17. alkalommal!</a:t>
            </a:r>
            <a:endParaRPr b="0" lang="hu-HU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Beadási határidő: 2022. április 29. (péntek) 15:00</a:t>
            </a:r>
            <a:endParaRPr b="0" lang="hu-HU" sz="22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Egyesület székhelyén </a:t>
            </a:r>
            <a:r>
              <a:rPr b="0" lang="hu-HU" sz="2000" spc="-1" strike="noStrike">
                <a:solidFill>
                  <a:srgbClr val="ff0000"/>
                </a:solidFill>
                <a:latin typeface="Arial"/>
                <a:ea typeface="DejaVu Sans"/>
              </a:rPr>
              <a:t>(1149 Budapest, Pillangó utca 16-20.)</a:t>
            </a:r>
            <a:endParaRPr b="0" lang="hu-HU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Elektronikusan</a:t>
            </a:r>
            <a:r>
              <a:rPr b="1" i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hu-HU" sz="2000" spc="-1" strike="noStrike">
                <a:solidFill>
                  <a:srgbClr val="0000ff"/>
                </a:solidFill>
                <a:latin typeface="Arial"/>
                <a:ea typeface="DejaVu Sans"/>
                <a:hlinkClick r:id="rId1"/>
              </a:rPr>
              <a:t>titkar@hetpecset.hu</a:t>
            </a: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b="0" i="1" lang="hu-HU" sz="20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– ez a preferált!</a:t>
            </a:r>
            <a:endParaRPr b="0" lang="hu-HU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Postai úton </a:t>
            </a:r>
            <a:r>
              <a:rPr b="0" lang="hu-HU" sz="2000" spc="-1" strike="noStrike">
                <a:solidFill>
                  <a:srgbClr val="ff0000"/>
                </a:solidFill>
                <a:latin typeface="Arial"/>
                <a:ea typeface="DejaVu Sans"/>
              </a:rPr>
              <a:t>(1149 Budapest, Pillangó utca 16-20.)</a:t>
            </a:r>
            <a:endParaRPr b="0" lang="hu-HU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Min. 5 darab 2020. január 1. utáni referencia publikáció</a:t>
            </a:r>
            <a:r>
              <a:rPr b="0" lang="hu-H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(illetve nyilvánosan elérhető link)</a:t>
            </a:r>
            <a:endParaRPr b="0" lang="hu-HU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Arial"/>
              <a:buChar char="•"/>
            </a:pPr>
            <a:r>
              <a:rPr b="1" i="1" lang="hu-HU" sz="2200" spc="-1" strike="noStrike">
                <a:solidFill>
                  <a:srgbClr val="ff0000"/>
                </a:solidFill>
                <a:latin typeface="Arial"/>
                <a:ea typeface="DejaVu Sans"/>
              </a:rPr>
              <a:t>Eredményhirdetés a 2022. évi májusi fórumon</a:t>
            </a:r>
            <a:endParaRPr b="0" lang="hu-H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712520" y="116640"/>
            <a:ext cx="7697160" cy="50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A rendezvényünk értékelő lapja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95000" y="273600"/>
            <a:ext cx="8914680" cy="34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00520" y="5661360"/>
            <a:ext cx="9360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600" spc="-1" strike="noStrike" u="sng">
                <a:solidFill>
                  <a:srgbClr val="0000ff"/>
                </a:solidFill>
                <a:uFillTx/>
                <a:latin typeface="Calibri"/>
                <a:ea typeface="Calibri"/>
              </a:rPr>
              <a:t>https://docs.google.com/forms/d/e/1FAIpQLSdapeIyTn6A5fzzelp0X1lEhNfCJotL02VSrPhzsauCoNYg4A/viewform </a:t>
            </a:r>
            <a:endParaRPr b="0" lang="hu-HU" sz="1600" spc="-1" strike="noStrike">
              <a:latin typeface="Arial"/>
            </a:endParaRPr>
          </a:p>
        </p:txBody>
      </p:sp>
      <p:pic>
        <p:nvPicPr>
          <p:cNvPr id="207" name="Kép 5" descr=""/>
          <p:cNvPicPr/>
          <p:nvPr/>
        </p:nvPicPr>
        <p:blipFill>
          <a:blip r:embed="rId1"/>
          <a:stretch/>
        </p:blipFill>
        <p:spPr>
          <a:xfrm>
            <a:off x="2504880" y="980640"/>
            <a:ext cx="446400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360880" y="0"/>
            <a:ext cx="6976800" cy="56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latin typeface="Arial"/>
              </a:rPr>
              <a:t>A mai program: a 100-hoz méltóan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424520" y="980640"/>
            <a:ext cx="8368200" cy="501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10.00 – 11.30 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660000"/>
                </a:solidFill>
                <a:latin typeface="Open Sans"/>
                <a:ea typeface="Times New Roman"/>
              </a:rPr>
              <a:t>  </a:t>
            </a:r>
            <a:r>
              <a:rPr b="1" lang="hu-HU" sz="1600" spc="-1" strike="noStrike">
                <a:solidFill>
                  <a:srgbClr val="660000"/>
                </a:solidFill>
                <a:latin typeface="Open Sans"/>
                <a:ea typeface="Times New Roman"/>
              </a:rPr>
              <a:t>100.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Köszöntő és bevezető gondolatok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Gasparetz András (Hétpecsét Egyesület) elnök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Mi újság a 27000 családban? ISO/IEC 27002:2022 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Móricz Pál (Szenzor) ügyvezető igazgató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Dr. Tarján Gábor (Hétpecsét) alelnök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Mit vártunk – mit kaptunk az adatvédelemben 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Dr. Dósa Imre (Budapest Bank?) adatvédelmi tisztviselő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  </a:t>
            </a:r>
            <a:br/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11.30 – 11.50 </a:t>
            </a:r>
            <a:r>
              <a:rPr b="1" lang="hu-HU" sz="1400" spc="-1" strike="sngStrike">
                <a:solidFill>
                  <a:srgbClr val="660000"/>
                </a:solidFill>
                <a:latin typeface="Open Sans"/>
                <a:ea typeface="DejaVu Sans"/>
              </a:rPr>
              <a:t>Önkiszolgáló HO </a:t>
            </a: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kávé szünet </a:t>
            </a:r>
            <a:r>
              <a:rPr b="1" lang="hu-HU" sz="1400" spc="-1" strike="noStrike">
                <a:solidFill>
                  <a:srgbClr val="660000"/>
                </a:solidFill>
                <a:latin typeface="Wingdings"/>
                <a:ea typeface="DejaVu Sans"/>
              </a:rPr>
              <a:t>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11.50 – 13.00</a:t>
            </a:r>
            <a:br/>
            <a:r>
              <a:rPr b="1" lang="hu-HU" sz="1600" spc="-1" strike="noStrike">
                <a:solidFill>
                  <a:srgbClr val="660000"/>
                </a:solidFill>
                <a:latin typeface="Open Sans"/>
                <a:ea typeface="DejaVu Sans"/>
              </a:rPr>
              <a:t> 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DejaVu Sans"/>
              </a:rPr>
              <a:t>Adatvédelmi hatásvizsgálat és kockázat elemzés műszaki szemmel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Dr. Gulyás Gábor György (Vitarex) projektvezető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DejaVu Sans"/>
              </a:rPr>
              <a:t> 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DejaVu Sans"/>
              </a:rPr>
              <a:t>Ukrán-orosz háború a kibertérben – gyors elemzés az aktuális helyzetről 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DejaVu Sans"/>
              </a:rPr>
              <a:t>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Dr. Krasznay Csaba (NKE) intézetvezető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  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400" spc="-1" strike="noStrike">
                <a:solidFill>
                  <a:srgbClr val="660000"/>
                </a:solidFill>
                <a:latin typeface="Open Sans"/>
                <a:ea typeface="DejaVu Sans"/>
              </a:rPr>
              <a:t>13.30 – 15.30 </a:t>
            </a:r>
            <a:endParaRPr b="0" lang="hu-H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600" spc="-1" strike="noStrike">
                <a:solidFill>
                  <a:srgbClr val="660000"/>
                </a:solidFill>
                <a:latin typeface="Open Sans"/>
                <a:ea typeface="Times New Roman"/>
              </a:rPr>
              <a:t>  </a:t>
            </a:r>
            <a:r>
              <a:rPr b="1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DPO Fórum:  Hogyan jelentsünk be incidenst úgy, hogy ne büntessen a NAIH</a:t>
            </a:r>
            <a:endParaRPr b="0" lang="hu-H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Times New Roman"/>
              </a:rPr>
              <a:t>    </a:t>
            </a:r>
            <a:r>
              <a:rPr b="0" lang="hu-HU" sz="1600" spc="-1" strike="noStrike">
                <a:solidFill>
                  <a:srgbClr val="00000a"/>
                </a:solidFill>
                <a:latin typeface="Georgia"/>
                <a:ea typeface="DejaVu Sans"/>
              </a:rPr>
              <a:t>Sándor Zsolt András (Gill &amp; Murry)</a:t>
            </a:r>
            <a:endParaRPr b="0" lang="hu-HU" sz="1600" spc="-1" strike="noStrike">
              <a:latin typeface="Arial"/>
            </a:endParaRPr>
          </a:p>
        </p:txBody>
      </p:sp>
      <p:pic>
        <p:nvPicPr>
          <p:cNvPr id="210" name="Kép 4" descr=""/>
          <p:cNvPicPr/>
          <p:nvPr/>
        </p:nvPicPr>
        <p:blipFill>
          <a:blip r:embed="rId1"/>
          <a:stretch/>
        </p:blipFill>
        <p:spPr>
          <a:xfrm>
            <a:off x="6982920" y="1700640"/>
            <a:ext cx="2948760" cy="194400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Application>LibreOffice/6.4.4.2$Windows_x86 LibreOffice_project/3d775be2011f3886db32dfd395a6a6d1ca2630ff</Application>
  <Words>538</Words>
  <Paragraphs>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Tarján Gábor</dc:creator>
  <dc:description/>
  <dc:language>hu-HU</dc:language>
  <cp:lastModifiedBy/>
  <cp:lastPrinted>2016-01-20T05:40:47Z</cp:lastPrinted>
  <dcterms:modified xsi:type="dcterms:W3CDTF">2022-03-11T09:14:25Z</dcterms:modified>
  <cp:revision>152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A4 (210x297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