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4"/>
  </p:notesMasterIdLst>
  <p:handoutMasterIdLst>
    <p:handoutMasterId r:id="rId15"/>
  </p:handoutMasterIdLst>
  <p:sldIdLst>
    <p:sldId id="256" r:id="rId4"/>
    <p:sldId id="285" r:id="rId5"/>
    <p:sldId id="278" r:id="rId6"/>
    <p:sldId id="281" r:id="rId7"/>
    <p:sldId id="282" r:id="rId8"/>
    <p:sldId id="280" r:id="rId9"/>
    <p:sldId id="283" r:id="rId10"/>
    <p:sldId id="284" r:id="rId11"/>
    <p:sldId id="286" r:id="rId12"/>
    <p:sldId id="261" r:id="rId13"/>
  </p:sldIdLst>
  <p:sldSz cx="9906000" cy="6858000" type="A4"/>
  <p:notesSz cx="6858000" cy="994568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08" autoAdjust="0"/>
  </p:normalViewPr>
  <p:slideViewPr>
    <p:cSldViewPr>
      <p:cViewPr varScale="1">
        <p:scale>
          <a:sx n="61" d="100"/>
          <a:sy n="61" d="100"/>
        </p:scale>
        <p:origin x="1512" y="60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AEBFF-76EF-460F-8233-A494BBCCD3D0}" type="datetimeFigureOut">
              <a:rPr lang="hu-HU" smtClean="0"/>
              <a:t>2018. 01. 15.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A4046-E5DA-445F-999C-7E20F4B45A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916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A jegyzetformátum szerkesztéséhez kattintson ide</a:t>
            </a:r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&lt;élőfej&gt;</a:t>
            </a:r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hu-HU"/>
              <a:t>&lt;dátum/idő&gt;</a:t>
            </a:r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hu-HU"/>
              <a:t>&lt;élőláb&gt;</a:t>
            </a:r>
            <a:endParaRPr/>
          </a:p>
        </p:txBody>
      </p:sp>
      <p:sp>
        <p:nvSpPr>
          <p:cNvPr id="13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6E884CB3-57AA-4A42-880B-9405B6238A7F}" type="slidenum">
              <a:rPr lang="hu-H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971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14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658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 defTabSz="909683">
              <a:defRPr/>
            </a:pPr>
            <a:r>
              <a:rPr lang="hu-HU"/>
              <a:t>Információvédelem Menedzselése LVI. Szakmai Fórum</a:t>
            </a: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6125"/>
            <a:ext cx="5387975" cy="3730625"/>
          </a:xfrm>
          <a:prstGeom prst="rect">
            <a:avLst/>
          </a:prstGeo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8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0862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81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0" name="Kép 39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41" name="Kép 40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82" name="Kép 81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83" name="Kép 82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24" name="Kép 123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125" name="Kép 124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9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2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F12E3200-EB64-45E5-A435-6433B747F1A3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" y="107593"/>
            <a:ext cx="1424608" cy="1697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43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44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62120" y="1981080"/>
            <a:ext cx="8419680" cy="411444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Hatodik vázlatszint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Hetedik vázlatszintMintaszöveg szerkesztése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800">
                <a:solidFill>
                  <a:srgbClr val="000000"/>
                </a:solidFill>
                <a:latin typeface="Times New Roman"/>
              </a:rPr>
              <a:t>Második szint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400">
                <a:solidFill>
                  <a:srgbClr val="000000"/>
                </a:solidFill>
                <a:latin typeface="Times New Roman"/>
              </a:rPr>
              <a:t>Harmadik szint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Negyedik szint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Ötödik szint</a:t>
            </a:r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7BA7AB8F-E1C2-4C9D-9AB0-83A808DDBC97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85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86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88" name="PlaceHolder 1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8606A5F8-FD5A-408D-9822-E51918D20893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hu-HU"/>
              <a:t>Címszöveg formátumának szerkesztése</a:t>
            </a:r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hirlevelcenter.eu/click.php?hirlevel_id=15151440869384&amp;url=https://digitalstand.hu/kiadvanyok/_kiadvanyok/_magazin/magazin/it_szamitastechnika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ecops-europe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titkar@hetpecset.hu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2504728" y="908720"/>
            <a:ext cx="5972104" cy="165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000000"/>
                </a:solidFill>
                <a:latin typeface="Arial"/>
              </a:rPr>
              <a:t>„Információvédelem menedzselése”
LXXIX. Szakmai Fórum
Budapest, 2018. január 17.</a:t>
            </a:r>
            <a:endParaRPr b="1" dirty="0"/>
          </a:p>
        </p:txBody>
      </p:sp>
      <p:sp>
        <p:nvSpPr>
          <p:cNvPr id="132" name="TextShape 2"/>
          <p:cNvSpPr txBox="1"/>
          <p:nvPr/>
        </p:nvSpPr>
        <p:spPr>
          <a:xfrm>
            <a:off x="4592960" y="2962853"/>
            <a:ext cx="3456384" cy="2903621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hu-HU" sz="3200" b="1" dirty="0">
                <a:solidFill>
                  <a:srgbClr val="000000"/>
                </a:solidFill>
              </a:rPr>
              <a:t>Bevezető gondolatok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000" b="1" i="1" dirty="0">
                <a:solidFill>
                  <a:srgbClr val="0D0147"/>
                </a:solidFill>
                <a:latin typeface="Arial"/>
              </a:rPr>
              <a:t>Tarján Gábor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hu-HU" sz="1600" dirty="0">
                <a:solidFill>
                  <a:srgbClr val="0D0147"/>
                </a:solidFill>
                <a:latin typeface="Arial"/>
              </a:rPr>
              <a:t>Hétpecsét Információbiztonsági Egyesület, al-elnök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100" b="1" u="sng" dirty="0" err="1">
                <a:solidFill>
                  <a:srgbClr val="0066FF"/>
                </a:solidFill>
                <a:latin typeface="Arial"/>
              </a:rPr>
              <a:t>www.hetpecset.hu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17F557D-64F0-45BD-8140-8B30AA805B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4" y="2132856"/>
            <a:ext cx="2016224" cy="41612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3F13B616-89FC-4754-9A43-C3DB75E6C12E}" type="slidenum">
              <a:rPr lang="hu-HU" sz="1400">
                <a:solidFill>
                  <a:srgbClr val="000000"/>
                </a:solidFill>
                <a:latin typeface="Times New Roman"/>
              </a:rPr>
              <a:t>10</a:t>
            </a:fld>
            <a:endParaRPr/>
          </a:p>
        </p:txBody>
      </p:sp>
      <p:sp>
        <p:nvSpPr>
          <p:cNvPr id="152" name="CustomShape 2"/>
          <p:cNvSpPr/>
          <p:nvPr/>
        </p:nvSpPr>
        <p:spPr>
          <a:xfrm>
            <a:off x="0" y="76320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2800" b="1" dirty="0">
                <a:solidFill>
                  <a:srgbClr val="0D0147"/>
                </a:solidFill>
                <a:latin typeface="Arial"/>
              </a:rPr>
              <a:t>MAI PROGRAM</a:t>
            </a:r>
            <a:endParaRPr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6E64B3B-BB18-41D8-BF2B-F42F10FD4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24" y="1052736"/>
            <a:ext cx="8136904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8769424" y="6019920"/>
            <a:ext cx="558536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8E583D1-96C4-4E1F-8F8E-145E7A507308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2</a:t>
            </a:fld>
            <a:endParaRPr dirty="0"/>
          </a:p>
        </p:txBody>
      </p:sp>
      <p:sp>
        <p:nvSpPr>
          <p:cNvPr id="134" name="TextShape 2"/>
          <p:cNvSpPr txBox="1"/>
          <p:nvPr/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3200" b="1" dirty="0">
                <a:solidFill>
                  <a:srgbClr val="0D0147"/>
                </a:solidFill>
                <a:latin typeface="Arial"/>
              </a:rPr>
              <a:t>A </a:t>
            </a:r>
            <a:r>
              <a:rPr lang="hu-HU" sz="3200" b="1" dirty="0" err="1">
                <a:solidFill>
                  <a:srgbClr val="0D0147"/>
                </a:solidFill>
                <a:latin typeface="Arial"/>
              </a:rPr>
              <a:t>tizenhetedik</a:t>
            </a:r>
            <a:r>
              <a:rPr lang="hu-HU" sz="3200" b="1" dirty="0">
                <a:solidFill>
                  <a:srgbClr val="0D0147"/>
                </a:solidFill>
                <a:latin typeface="Arial"/>
              </a:rPr>
              <a:t> évet kezdjük 2018-ban!</a:t>
            </a:r>
            <a:endParaRPr sz="3200" dirty="0"/>
          </a:p>
        </p:txBody>
      </p:sp>
      <p:sp>
        <p:nvSpPr>
          <p:cNvPr id="135" name="TextShape 3"/>
          <p:cNvSpPr txBox="1"/>
          <p:nvPr/>
        </p:nvSpPr>
        <p:spPr>
          <a:xfrm>
            <a:off x="1136576" y="1196752"/>
            <a:ext cx="8191384" cy="4968552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00000"/>
              </a:lnSpc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2001-től óta „Értékteremtő munkacsoport”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 err="1">
                <a:solidFill>
                  <a:srgbClr val="000000"/>
                </a:solidFill>
                <a:latin typeface="Arial"/>
              </a:rPr>
              <a:t>MagiCom</a:t>
            </a:r>
            <a:r>
              <a:rPr lang="hu-HU" sz="2000" dirty="0">
                <a:solidFill>
                  <a:srgbClr val="000000"/>
                </a:solidFill>
                <a:latin typeface="Arial"/>
              </a:rPr>
              <a:t> + Szenzor + magánszemélyek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BS7799 szabvány fordítás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oktatási tematikák készítése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2004-ben 12 magánszemély megalakítja a</a:t>
            </a:r>
            <a:endParaRPr dirty="0"/>
          </a:p>
          <a:p>
            <a:r>
              <a:rPr lang="hu-HU" sz="2400" dirty="0">
                <a:solidFill>
                  <a:srgbClr val="000000"/>
                </a:solidFill>
                <a:latin typeface="Arial"/>
              </a:rPr>
              <a:t>	 </a:t>
            </a:r>
            <a:r>
              <a:rPr lang="hu-HU" sz="2400" b="1" dirty="0">
                <a:solidFill>
                  <a:srgbClr val="000000"/>
                </a:solidFill>
                <a:latin typeface="Arial"/>
              </a:rPr>
              <a:t>Hétpecsét Információbiztonsági Egyesület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et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Céljaink: 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információs társadalom biztonságának támogatása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információvédelem kultúrájának és ismereteinek terjesztése, a tudatosság kialakítása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információvédelmi szakmai műhely létrehozása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4411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264400" y="6019800"/>
            <a:ext cx="2063750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205E85-581F-456B-835E-379F594CD7BF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664" y="0"/>
            <a:ext cx="7481376" cy="620688"/>
          </a:xfrm>
        </p:spPr>
        <p:txBody>
          <a:bodyPr/>
          <a:lstStyle/>
          <a:p>
            <a:pPr algn="ctr" eaLnBrk="1" hangingPunct="1"/>
            <a:r>
              <a:rPr lang="hu-HU" sz="2400" b="1" dirty="0">
                <a:latin typeface="Arial" charset="0"/>
                <a:cs typeface="Arial" charset="0"/>
              </a:rPr>
              <a:t>2018 januártól új helyszín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72880" y="4381988"/>
            <a:ext cx="6466868" cy="650776"/>
          </a:xfrm>
          <a:prstGeom prst="rect">
            <a:avLst/>
          </a:prstGeom>
        </p:spPr>
        <p:txBody>
          <a:bodyPr/>
          <a:lstStyle/>
          <a:p>
            <a:r>
              <a:rPr lang="hu-HU" sz="2000" b="1" dirty="0" err="1"/>
              <a:t>Lurdy</a:t>
            </a:r>
            <a:r>
              <a:rPr lang="hu-HU" sz="2000" b="1" dirty="0"/>
              <a:t> Konferenciaközpont  4. Terem</a:t>
            </a:r>
            <a:r>
              <a:rPr lang="hu-HU" sz="2800" dirty="0"/>
              <a:t>, </a:t>
            </a:r>
            <a:r>
              <a:rPr lang="hu-HU" dirty="0"/>
              <a:t>280m2 </a:t>
            </a:r>
          </a:p>
          <a:p>
            <a:r>
              <a:rPr lang="hu-HU" b="1" dirty="0"/>
              <a:t>2018. január 17. szerda</a:t>
            </a:r>
          </a:p>
          <a:p>
            <a:r>
              <a:rPr lang="hu-HU" b="1" dirty="0"/>
              <a:t>2018. március 07. szerda</a:t>
            </a:r>
          </a:p>
          <a:p>
            <a:r>
              <a:rPr lang="hu-HU" b="1" dirty="0"/>
              <a:t>2018. május 16. szerda</a:t>
            </a:r>
          </a:p>
          <a:p>
            <a:r>
              <a:rPr lang="hu-HU" b="1" dirty="0"/>
              <a:t>2018. szeptember 19. szerda</a:t>
            </a:r>
          </a:p>
          <a:p>
            <a:r>
              <a:rPr lang="hu-HU" b="1" dirty="0"/>
              <a:t>2018. november 21. szerda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4" y="1890437"/>
            <a:ext cx="2983762" cy="281693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706" y="836712"/>
            <a:ext cx="4629388" cy="3518081"/>
          </a:xfrm>
          <a:prstGeom prst="rect">
            <a:avLst/>
          </a:prstGeom>
        </p:spPr>
      </p:pic>
      <p:sp>
        <p:nvSpPr>
          <p:cNvPr id="8" name="Szaggatott nyíl jobbra 7"/>
          <p:cNvSpPr/>
          <p:nvPr/>
        </p:nvSpPr>
        <p:spPr>
          <a:xfrm rot="20509088">
            <a:off x="2797003" y="2649139"/>
            <a:ext cx="2467925" cy="511603"/>
          </a:xfrm>
          <a:prstGeom prst="stripedRightArrow">
            <a:avLst>
              <a:gd name="adj1" fmla="val 27826"/>
              <a:gd name="adj2" fmla="val 13107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5530" y="3431529"/>
            <a:ext cx="1025239" cy="98244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5563" y="2730955"/>
            <a:ext cx="1179802" cy="117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33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32B0AA9C-BF1A-45B5-9A16-07CA3DE084B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95000" y="0"/>
            <a:ext cx="8915040" cy="692696"/>
          </a:xfrm>
        </p:spPr>
        <p:txBody>
          <a:bodyPr/>
          <a:lstStyle/>
          <a:p>
            <a:endParaRPr lang="hu-HU" dirty="0"/>
          </a:p>
          <a:p>
            <a:r>
              <a:rPr lang="hu-HU" dirty="0"/>
              <a:t>SecOps</a:t>
            </a:r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7CE5B95A-0301-487F-A6C4-2AA948E7B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704" y="116632"/>
            <a:ext cx="7121336" cy="432048"/>
          </a:xfrm>
        </p:spPr>
        <p:txBody>
          <a:bodyPr/>
          <a:lstStyle/>
          <a:p>
            <a:r>
              <a:rPr lang="hu-HU" sz="2800" b="1" dirty="0"/>
              <a:t>Hírek a múltból (2017) és a jövőből (2018)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68E0551-C95F-444F-B416-AF67B17DDD5E}"/>
              </a:ext>
            </a:extLst>
          </p:cNvPr>
          <p:cNvSpPr txBox="1"/>
          <p:nvPr/>
        </p:nvSpPr>
        <p:spPr>
          <a:xfrm>
            <a:off x="1696081" y="980728"/>
            <a:ext cx="7992889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2017: Akik a </a:t>
            </a:r>
            <a:r>
              <a:rPr lang="hu-HU" dirty="0" err="1"/>
              <a:t>Bitcoin</a:t>
            </a:r>
            <a:r>
              <a:rPr lang="hu-HU" dirty="0"/>
              <a:t> mellett döntöttek, igen jó évet tudhatnak maguk mögött. Év elején még 1000 dollár alatt járt 1 </a:t>
            </a:r>
            <a:r>
              <a:rPr lang="hu-HU" dirty="0" err="1"/>
              <a:t>bitcoin</a:t>
            </a:r>
            <a:r>
              <a:rPr lang="hu-HU" dirty="0"/>
              <a:t> értéke, most pedig már a 20.000 dolláros árfolyamot ostromolja. Bár még kockázatos befektetésnek számítanak a </a:t>
            </a:r>
            <a:r>
              <a:rPr lang="hu-HU" dirty="0" err="1"/>
              <a:t>kriptovaluták</a:t>
            </a:r>
            <a:r>
              <a:rPr lang="hu-HU" dirty="0"/>
              <a:t>, amire rendszerint fel is hívjuk a figyelmet, az elmúlt időszak egyértelműen a </a:t>
            </a:r>
            <a:r>
              <a:rPr lang="hu-HU" dirty="0" err="1"/>
              <a:t>Bitcoin</a:t>
            </a:r>
            <a:r>
              <a:rPr lang="hu-HU" dirty="0"/>
              <a:t> meneteléséről szólt. És hol van még a vége? 2018?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23CE9226-C97C-4D1C-9A1B-A42E806DCC54}"/>
              </a:ext>
            </a:extLst>
          </p:cNvPr>
          <p:cNvSpPr txBox="1"/>
          <p:nvPr/>
        </p:nvSpPr>
        <p:spPr>
          <a:xfrm>
            <a:off x="200472" y="2924944"/>
            <a:ext cx="9040433" cy="31393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2017 legnépszerűbb </a:t>
            </a:r>
            <a:r>
              <a:rPr lang="hu-HU" dirty="0" err="1"/>
              <a:t>jelszavai</a:t>
            </a:r>
            <a:r>
              <a:rPr lang="hu-HU" dirty="0"/>
              <a:t> emelkedő számsorrendben a következők (</a:t>
            </a:r>
            <a:r>
              <a:rPr lang="hu-HU" dirty="0" err="1"/>
              <a:t>SplashData</a:t>
            </a:r>
            <a:r>
              <a:rPr lang="hu-HU" dirty="0"/>
              <a:t>):</a:t>
            </a:r>
          </a:p>
          <a:p>
            <a:r>
              <a:rPr lang="hu-HU" dirty="0"/>
              <a:t>1. 123456 ( változatlan)</a:t>
            </a:r>
          </a:p>
          <a:p>
            <a:r>
              <a:rPr lang="hu-HU" dirty="0"/>
              <a:t>2. </a:t>
            </a:r>
            <a:r>
              <a:rPr lang="hu-HU" dirty="0" err="1"/>
              <a:t>Password</a:t>
            </a:r>
            <a:r>
              <a:rPr lang="hu-HU" dirty="0"/>
              <a:t> ( változatlan)</a:t>
            </a:r>
          </a:p>
          <a:p>
            <a:r>
              <a:rPr lang="hu-HU" dirty="0"/>
              <a:t>3. 12345678 (2016: 4.)</a:t>
            </a:r>
          </a:p>
          <a:p>
            <a:r>
              <a:rPr lang="hu-HU" dirty="0"/>
              <a:t>4. </a:t>
            </a:r>
            <a:r>
              <a:rPr lang="hu-HU" dirty="0" err="1"/>
              <a:t>qwerty</a:t>
            </a:r>
            <a:r>
              <a:rPr lang="hu-HU" dirty="0"/>
              <a:t> (2016: 6.)</a:t>
            </a:r>
          </a:p>
          <a:p>
            <a:r>
              <a:rPr lang="hu-HU" dirty="0"/>
              <a:t>5. 12345 (2016: 3.)</a:t>
            </a:r>
          </a:p>
          <a:p>
            <a:r>
              <a:rPr lang="hu-HU" dirty="0"/>
              <a:t>6. 123456789 (új)</a:t>
            </a:r>
          </a:p>
          <a:p>
            <a:r>
              <a:rPr lang="hu-HU" dirty="0"/>
              <a:t>7. </a:t>
            </a:r>
            <a:r>
              <a:rPr lang="hu-HU" dirty="0" err="1"/>
              <a:t>letmein</a:t>
            </a:r>
            <a:r>
              <a:rPr lang="hu-HU" dirty="0"/>
              <a:t> (új)   </a:t>
            </a:r>
            <a:r>
              <a:rPr lang="hu-HU" i="1" dirty="0"/>
              <a:t>„</a:t>
            </a:r>
            <a:r>
              <a:rPr lang="hu-HU" i="1" dirty="0" err="1"/>
              <a:t>engeggyé</a:t>
            </a:r>
            <a:r>
              <a:rPr lang="hu-HU" i="1" dirty="0"/>
              <a:t> </a:t>
            </a:r>
            <a:r>
              <a:rPr lang="hu-HU" i="1" dirty="0" err="1"/>
              <a:t>má</a:t>
            </a:r>
            <a:r>
              <a:rPr lang="hu-HU" i="1" dirty="0"/>
              <a:t> be”</a:t>
            </a:r>
          </a:p>
          <a:p>
            <a:r>
              <a:rPr lang="hu-HU" dirty="0"/>
              <a:t>8. 1234567 ( változatlan)</a:t>
            </a:r>
          </a:p>
          <a:p>
            <a:r>
              <a:rPr lang="hu-HU" dirty="0"/>
              <a:t>9. </a:t>
            </a:r>
            <a:r>
              <a:rPr lang="hu-HU" dirty="0" err="1"/>
              <a:t>football</a:t>
            </a:r>
            <a:r>
              <a:rPr lang="hu-HU" dirty="0"/>
              <a:t> (2016: 5.)</a:t>
            </a:r>
          </a:p>
          <a:p>
            <a:r>
              <a:rPr lang="hu-HU" dirty="0"/>
              <a:t>10. </a:t>
            </a:r>
            <a:r>
              <a:rPr lang="hu-HU" dirty="0" err="1"/>
              <a:t>iloveyou</a:t>
            </a:r>
            <a:r>
              <a:rPr lang="hu-HU" dirty="0"/>
              <a:t> (új)</a:t>
            </a:r>
          </a:p>
        </p:txBody>
      </p:sp>
    </p:spTree>
    <p:extLst>
      <p:ext uri="{BB962C8B-B14F-4D97-AF65-F5344CB8AC3E}">
        <p14:creationId xmlns:p14="http://schemas.microsoft.com/office/powerpoint/2010/main" val="368104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32B0AA9C-BF1A-45B5-9A16-07CA3DE084B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95000" y="0"/>
            <a:ext cx="8915040" cy="692696"/>
          </a:xfrm>
        </p:spPr>
        <p:txBody>
          <a:bodyPr/>
          <a:lstStyle/>
          <a:p>
            <a:endParaRPr lang="hu-HU" dirty="0"/>
          </a:p>
          <a:p>
            <a:r>
              <a:rPr lang="hu-HU" dirty="0"/>
              <a:t>SecOps</a:t>
            </a:r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7CE5B95A-0301-487F-A6C4-2AA948E7B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704" y="116632"/>
            <a:ext cx="7121336" cy="432048"/>
          </a:xfrm>
        </p:spPr>
        <p:txBody>
          <a:bodyPr/>
          <a:lstStyle/>
          <a:p>
            <a:r>
              <a:rPr lang="hu-HU" sz="2800" b="1" dirty="0"/>
              <a:t>Hírek a múltból (2017) és a jövőből (2018)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68E0551-C95F-444F-B416-AF67B17DDD5E}"/>
              </a:ext>
            </a:extLst>
          </p:cNvPr>
          <p:cNvSpPr txBox="1"/>
          <p:nvPr/>
        </p:nvSpPr>
        <p:spPr>
          <a:xfrm>
            <a:off x="2000672" y="844125"/>
            <a:ext cx="7553384" cy="28007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A Hétpecsétes történetek II.-t az új Média partnerünk, a Digitalstand, segítségével elektronikusan ingyenesen elérhetővé tettük decemberben. </a:t>
            </a:r>
            <a:br>
              <a:rPr lang="hu-HU" dirty="0"/>
            </a:br>
            <a:br>
              <a:rPr lang="hu-HU" dirty="0"/>
            </a:br>
            <a:r>
              <a:rPr lang="hu-HU" dirty="0"/>
              <a:t>A Digitalstand felületén elérhető statisztika szerint közel ezren néztek bele a könyvbe, s több mint százan a kiadványaik közé is helyezték. </a:t>
            </a:r>
            <a:br>
              <a:rPr lang="hu-HU" dirty="0"/>
            </a:br>
            <a:br>
              <a:rPr lang="hu-HU" dirty="0"/>
            </a:br>
            <a:r>
              <a:rPr lang="hu-HU" dirty="0"/>
              <a:t>Ezt látva január 2.-án az első - ISO 27001 követelményekről szóló kötetet - is megosztottuk. Aki esetleg lemaradt erről, azoknak az URL:</a:t>
            </a:r>
            <a:br>
              <a:rPr lang="hu-HU" dirty="0"/>
            </a:br>
            <a:br>
              <a:rPr lang="hu-HU" dirty="0"/>
            </a:br>
            <a:r>
              <a:rPr lang="hu-HU" sz="1400" u="sng" dirty="0">
                <a:hlinkClick r:id="rId2"/>
              </a:rPr>
              <a:t>https://digitalstand.hu/kiadvanyok/_kiadvanyok/_magazin/magazin/it_szamitastechnika</a:t>
            </a:r>
            <a:endParaRPr lang="hu-HU" sz="1400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9A12FC44-F40E-49AB-936D-5611D2838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3940337"/>
            <a:ext cx="88582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50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8F7BAD-5FD0-431D-A8F6-38240885B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656" y="116632"/>
            <a:ext cx="7553384" cy="504056"/>
          </a:xfrm>
        </p:spPr>
        <p:txBody>
          <a:bodyPr/>
          <a:lstStyle/>
          <a:p>
            <a:pPr algn="ctr"/>
            <a:r>
              <a:rPr lang="hu-HU" sz="2800" b="1" dirty="0"/>
              <a:t>Események a közeli jövőből</a:t>
            </a:r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9C88A272-A813-4218-AFC1-9A958C2A4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542423"/>
              </p:ext>
            </p:extLst>
          </p:nvPr>
        </p:nvGraphicFramePr>
        <p:xfrm>
          <a:off x="2584192" y="935089"/>
          <a:ext cx="7049328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49328">
                  <a:extLst>
                    <a:ext uri="{9D8B030D-6E8A-4147-A177-3AD203B41FA5}">
                      <a16:colId xmlns:a16="http://schemas.microsoft.com/office/drawing/2014/main" val="3458616584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just"/>
                      <a:r>
                        <a:rPr lang="hu-HU" sz="1800" dirty="0">
                          <a:effectLst/>
                        </a:rPr>
                        <a:t>Az ISACA Magyarországi Egyesület 2018. február 14-én 17.00-kor tartja éves közgyűlését a szokásos helyen, az MNB 1013 Budapest, Krisztina krt. 39. alatti épületében (korábban PSZÁF), melyre tisztelettel meghívunk minden érdeklő tagot és nem tagot!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/>
                </a:tc>
                <a:extLst>
                  <a:ext uri="{0D108BD9-81ED-4DB2-BD59-A6C34878D82A}">
                    <a16:rowId xmlns:a16="http://schemas.microsoft.com/office/drawing/2014/main" val="1680408249"/>
                  </a:ext>
                </a:extLst>
              </a:tr>
            </a:tbl>
          </a:graphicData>
        </a:graphic>
      </p:graphicFrame>
      <p:pic>
        <p:nvPicPr>
          <p:cNvPr id="6" name="Kép 5">
            <a:extLst>
              <a:ext uri="{FF2B5EF4-FFF2-40B4-BE49-F238E27FC236}">
                <a16:creationId xmlns:a16="http://schemas.microsoft.com/office/drawing/2014/main" id="{5CE5340D-D7CC-45B1-9108-D4EB6BF42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" y="2636912"/>
            <a:ext cx="4369480" cy="31683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CF60269D-2EFA-4C82-8F36-AB9D9451F11F}"/>
              </a:ext>
            </a:extLst>
          </p:cNvPr>
          <p:cNvSpPr txBox="1"/>
          <p:nvPr/>
        </p:nvSpPr>
        <p:spPr>
          <a:xfrm>
            <a:off x="5889104" y="3068960"/>
            <a:ext cx="3888432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/>
              <a:t>SecOps Europe 2018 – Budapest Kongresszusi Központ: 2018. január 24-25 (CPE pontok!)</a:t>
            </a:r>
          </a:p>
          <a:p>
            <a:r>
              <a:rPr lang="hu-HU" sz="2400" dirty="0">
                <a:hlinkClick r:id="rId3"/>
              </a:rPr>
              <a:t>https://secops-europe.com</a:t>
            </a:r>
            <a:endParaRPr lang="hu-HU" sz="2400" dirty="0"/>
          </a:p>
          <a:p>
            <a:r>
              <a:rPr lang="hu-HU" sz="2400" dirty="0" err="1"/>
              <a:t>Witsec</a:t>
            </a:r>
            <a:r>
              <a:rPr lang="hu-HU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98886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4FB004-90F5-439F-AAA6-4C434B520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664" y="0"/>
            <a:ext cx="7481376" cy="620688"/>
          </a:xfrm>
        </p:spPr>
        <p:txBody>
          <a:bodyPr/>
          <a:lstStyle/>
          <a:p>
            <a:r>
              <a:rPr lang="hu-HU" sz="3200" b="1" dirty="0"/>
              <a:t>Hétpecsétes történetek 2,5 – „GDPR”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4580E6F-1CBA-42E6-AF54-C797A2CC6A54}"/>
              </a:ext>
            </a:extLst>
          </p:cNvPr>
          <p:cNvSpPr txBox="1"/>
          <p:nvPr/>
        </p:nvSpPr>
        <p:spPr>
          <a:xfrm>
            <a:off x="776536" y="980728"/>
            <a:ext cx="885698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		</a:t>
            </a:r>
            <a:r>
              <a:rPr lang="hu-HU" sz="2800" dirty="0"/>
              <a:t>Helyzet van… GDPR!</a:t>
            </a:r>
          </a:p>
          <a:p>
            <a:endParaRPr lang="hu-HU" dirty="0"/>
          </a:p>
          <a:p>
            <a:r>
              <a:rPr lang="hu-HU" dirty="0"/>
              <a:t>Az információbiztonsággal foglalkozók körében a GDPR, illetve főleg a szabályok be nem tartásából származó büntetés / fenyegetés mértéke sok új gondolatot hozott. Az ezzel foglalkozó konferenciáknak, és cikkeknek se szeri, se száma.</a:t>
            </a:r>
          </a:p>
          <a:p>
            <a:r>
              <a:rPr lang="hu-HU" dirty="0"/>
              <a:t>Mi a Hétpecsétnél most úgy gondoljuk, hogy felhasználva a 16 év alatt felépített szakmai műhelyünket, elkészítjük a „</a:t>
            </a:r>
            <a:r>
              <a:rPr lang="hu-HU" b="1" dirty="0"/>
              <a:t>Hétpecsétes történetek 2,5”</a:t>
            </a:r>
            <a:r>
              <a:rPr lang="hu-HU" dirty="0"/>
              <a:t>-et, amely kifejezetten a GDPR-</a:t>
            </a:r>
            <a:r>
              <a:rPr lang="hu-HU" dirty="0" err="1"/>
              <a:t>ral</a:t>
            </a:r>
            <a:r>
              <a:rPr lang="hu-HU" dirty="0"/>
              <a:t> foglalkozik.</a:t>
            </a:r>
          </a:p>
          <a:p>
            <a:r>
              <a:rPr lang="hu-HU" dirty="0"/>
              <a:t>Mindezt az idő rövidsége, s a téma szerteágazó jellege miatt egy újszerű közösségi formában kívánjuk megvalósítani: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</a:t>
            </a:r>
            <a:r>
              <a:rPr lang="hu-HU" b="1" dirty="0"/>
              <a:t>január 17-i Szakmai Fórumunkon </a:t>
            </a:r>
            <a:r>
              <a:rPr lang="hu-HU" dirty="0"/>
              <a:t>meghirdetjük, hogy a kollégák küldjék el, hogy számukra milyen nyilvánosan elérhető helyen találtak számukra értékes információt. Ezeket </a:t>
            </a:r>
            <a:r>
              <a:rPr lang="hu-HU" b="1" dirty="0"/>
              <a:t>február 7-ig </a:t>
            </a:r>
            <a:r>
              <a:rPr lang="hu-HU" dirty="0"/>
              <a:t>gyűjtjük.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Majd a beérkezett ajánlások alapján egy rendezett, csoportosított és kulcsszavakra kigyűjtött antológiát állítunk össze a közösségből erre a feladatra jelentkező önkéntesekkel.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„</a:t>
            </a:r>
            <a:r>
              <a:rPr lang="hu-HU" b="1" dirty="0"/>
              <a:t>Hétpecsétes történetek 2,5 – a GDPR antológia</a:t>
            </a:r>
            <a:r>
              <a:rPr lang="hu-HU" dirty="0"/>
              <a:t>”-t a Hétpecsét 80., március 7.-ei szakmai fórumán mutatjuk be, és ezzel egyidőben nyilvánossá is tesszük.</a:t>
            </a:r>
          </a:p>
        </p:txBody>
      </p:sp>
    </p:spTree>
    <p:extLst>
      <p:ext uri="{BB962C8B-B14F-4D97-AF65-F5344CB8AC3E}">
        <p14:creationId xmlns:p14="http://schemas.microsoft.com/office/powerpoint/2010/main" val="4251926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2"/>
          <p:cNvSpPr txBox="1"/>
          <p:nvPr/>
        </p:nvSpPr>
        <p:spPr>
          <a:xfrm>
            <a:off x="1712640" y="152280"/>
            <a:ext cx="8193360" cy="4568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800" b="1" dirty="0">
                <a:solidFill>
                  <a:srgbClr val="0D0147"/>
                </a:solidFill>
                <a:latin typeface="Arial"/>
              </a:rPr>
              <a:t>Az év információbiztonsági újságírója - 2018</a:t>
            </a:r>
            <a:endParaRPr sz="2800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704528" y="836712"/>
            <a:ext cx="8780463" cy="1828800"/>
          </a:xfrm>
          <a:ln/>
        </p:spPr>
        <p:txBody>
          <a:bodyPr/>
          <a:lstStyle/>
          <a:p>
            <a:pPr algn="ctr" defTabSz="449263" rtl="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PÁLYÁZATI FELHÍVÁS</a:t>
            </a:r>
            <a:b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az 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„Év információbiztonsági újságírója - 2018”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cím elnyerésére</a:t>
            </a:r>
          </a:p>
        </p:txBody>
      </p:sp>
      <p:sp>
        <p:nvSpPr>
          <p:cNvPr id="7" name="CustomShape 3"/>
          <p:cNvSpPr/>
          <p:nvPr/>
        </p:nvSpPr>
        <p:spPr>
          <a:xfrm>
            <a:off x="704528" y="2708920"/>
            <a:ext cx="9001072" cy="3387920"/>
          </a:xfrm>
          <a:prstGeom prst="rect">
            <a:avLst/>
          </a:prstGeom>
          <a:noFill/>
        </p:spPr>
        <p:txBody>
          <a:bodyPr lIns="90000" tIns="45000" rIns="90000" bIns="45000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00000"/>
                </a:solidFill>
                <a:latin typeface="+mj-lt"/>
              </a:rPr>
              <a:t>Idén XIII. alkalommal!</a:t>
            </a:r>
            <a:endParaRPr sz="22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00000"/>
                </a:solidFill>
                <a:latin typeface="+mj-lt"/>
              </a:rPr>
              <a:t>Beadási határidő: 2018. április 27. (péntek) 15:00</a:t>
            </a:r>
            <a:endParaRPr lang="hu-HU" sz="2200" dirty="0">
              <a:latin typeface="+mj-lt"/>
            </a:endParaRP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200" b="1" i="1" dirty="0">
                <a:solidFill>
                  <a:srgbClr val="000000"/>
                </a:solidFill>
                <a:latin typeface="+mj-lt"/>
              </a:rPr>
              <a:t>Egyesület székhelyén </a:t>
            </a:r>
            <a:r>
              <a:rPr lang="hu-HU" sz="2000" dirty="0">
                <a:solidFill>
                  <a:srgbClr val="000000"/>
                </a:solidFill>
                <a:latin typeface="+mj-lt"/>
              </a:rPr>
              <a:t>(1102 Budapest, Szent László tér 20.)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200" b="1" i="1" dirty="0">
                <a:solidFill>
                  <a:srgbClr val="000000"/>
                </a:solidFill>
                <a:latin typeface="+mj-lt"/>
              </a:rPr>
              <a:t>Elektronikusan</a:t>
            </a:r>
            <a:r>
              <a:rPr lang="hu-HU" sz="2400" b="1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hu-HU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hu-HU" sz="2000" dirty="0" err="1">
                <a:solidFill>
                  <a:srgbClr val="000000"/>
                </a:solidFill>
                <a:latin typeface="+mj-lt"/>
                <a:hlinkClick r:id="rId2"/>
              </a:rPr>
              <a:t>titkar</a:t>
            </a:r>
            <a:r>
              <a:rPr lang="hu-HU" sz="2000" dirty="0">
                <a:solidFill>
                  <a:srgbClr val="000000"/>
                </a:solidFill>
                <a:latin typeface="+mj-lt"/>
                <a:hlinkClick r:id="rId2"/>
              </a:rPr>
              <a:t>@</a:t>
            </a:r>
            <a:r>
              <a:rPr lang="hu-HU" sz="2000" dirty="0" err="1">
                <a:solidFill>
                  <a:srgbClr val="000000"/>
                </a:solidFill>
                <a:latin typeface="+mj-lt"/>
                <a:hlinkClick r:id="rId2"/>
              </a:rPr>
              <a:t>hetpecset.hu</a:t>
            </a:r>
            <a:r>
              <a:rPr lang="hu-HU" sz="200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200" b="1" i="1" dirty="0">
                <a:solidFill>
                  <a:srgbClr val="000000"/>
                </a:solidFill>
                <a:latin typeface="+mj-lt"/>
              </a:rPr>
              <a:t>Postai úton </a:t>
            </a:r>
            <a:r>
              <a:rPr lang="hu-HU" sz="2000" dirty="0">
                <a:solidFill>
                  <a:srgbClr val="000000"/>
                </a:solidFill>
                <a:latin typeface="+mj-lt"/>
              </a:rPr>
              <a:t>(1102 Budapest, Szent László tér 20.)</a:t>
            </a:r>
            <a:endParaRPr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/>
              <a:t>Min. 5 darab 2017. január 1. utáni referencia publikáció</a:t>
            </a:r>
            <a:r>
              <a:rPr lang="hu-HU" sz="2200" dirty="0"/>
              <a:t> </a:t>
            </a:r>
            <a:r>
              <a:rPr lang="hu-HU" sz="2000" dirty="0"/>
              <a:t>(illetve nyilvánosan elérhető link)</a:t>
            </a:r>
            <a:endParaRPr lang="hu-HU" sz="2000" b="1" i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i="1" dirty="0">
                <a:solidFill>
                  <a:srgbClr val="FF0000"/>
                </a:solidFill>
                <a:latin typeface="+mj-lt"/>
              </a:rPr>
              <a:t>Eredményhirdetés LXXXI. Fórumon - 2018. május 16.-án.</a:t>
            </a:r>
            <a:endParaRPr sz="2200" b="1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79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8697416" y="6019920"/>
            <a:ext cx="630544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A97D2CF-8120-4B18-B80D-7D973BFEA50F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9</a:t>
            </a:fld>
            <a:endParaRPr dirty="0"/>
          </a:p>
        </p:txBody>
      </p:sp>
      <p:sp>
        <p:nvSpPr>
          <p:cNvPr id="149" name="CustomShape 2"/>
          <p:cNvSpPr/>
          <p:nvPr/>
        </p:nvSpPr>
        <p:spPr>
          <a:xfrm>
            <a:off x="1374956" y="60043"/>
            <a:ext cx="8531044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hu-HU" sz="3200" b="1" dirty="0">
                <a:solidFill>
                  <a:srgbClr val="0D0147"/>
                </a:solidFill>
                <a:latin typeface="Arial"/>
              </a:rPr>
              <a:t>A megelőző tizenkét pályázat (2006-2017)</a:t>
            </a:r>
            <a:endParaRPr sz="32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2492896"/>
            <a:ext cx="1872208" cy="26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4488" y="855170"/>
            <a:ext cx="9433048" cy="5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36550"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1pPr>
            <a:lvl2pPr marL="741363" indent="-279400"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2pPr>
            <a:lvl3pPr marL="914400"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3pPr>
            <a:lvl4pPr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4pPr>
            <a:lvl5pPr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5pPr>
            <a:lvl6pPr marL="2514600" indent="-228600" algn="ctr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6pPr>
            <a:lvl7pPr marL="2971800" indent="-228600" algn="ctr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7pPr>
            <a:lvl8pPr marL="3429000" indent="-228600" algn="ctr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8pPr>
            <a:lvl9pPr marL="3886200" indent="-228600" algn="ctr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9pPr>
          </a:lstStyle>
          <a:p>
            <a:pPr lvl="3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Eddigi nyertesek: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2006 - 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Kristóf Csaba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 (Biztonság portál)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2007 - 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Kelemen László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(IT </a:t>
            </a:r>
            <a:r>
              <a:rPr lang="hu-HU" altLang="hu-HU" sz="160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Security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)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2008 - 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Turcsán Tamás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(CW, Figyelő)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2009 - </a:t>
            </a:r>
            <a:r>
              <a:rPr lang="hu-HU" altLang="hu-HU" sz="1600" b="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Dajkó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 Pál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(IT café)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2010 - 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Sebők Viktória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(Figyelő)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2011 - </a:t>
            </a:r>
            <a:r>
              <a:rPr lang="hu-HU" altLang="hu-HU" sz="1600" b="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Schopp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 Attila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</a:t>
            </a:r>
            <a:r>
              <a:rPr lang="hu-HU" altLang="hu-HU" sz="160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ITBusiness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)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2012 - </a:t>
            </a:r>
            <a:r>
              <a:rPr lang="hu-HU" altLang="hu-HU" sz="1600" b="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Bátky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 Zoltán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</a:t>
            </a:r>
            <a:r>
              <a:rPr lang="hu-HU" altLang="hu-HU" sz="160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Bitport.hu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 Média Kft.)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2013 - 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Kristóf Csaba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(Biztonságportál (</a:t>
            </a:r>
            <a:r>
              <a:rPr lang="hu-HU" altLang="hu-HU" sz="160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Isidor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 Kft.)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2014 - </a:t>
            </a:r>
            <a:r>
              <a:rPr lang="hu-HU" altLang="hu-HU" sz="1600" b="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Csizmazia-Darab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 István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(SICONTACT Kft.)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2015 - 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Molnár József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(PC World)</a:t>
            </a:r>
          </a:p>
          <a:p>
            <a:pPr lvl="4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2016 - </a:t>
            </a:r>
            <a:r>
              <a:rPr lang="hu-HU" altLang="hu-HU" sz="1600" b="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Bolcsó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 Dániel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, (</a:t>
            </a:r>
            <a:r>
              <a:rPr lang="hu-HU" altLang="hu-HU" sz="160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Index.hu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)</a:t>
            </a:r>
          </a:p>
          <a:p>
            <a:pPr lvl="4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2017 – 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Vass Enikő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</a:t>
            </a:r>
            <a:r>
              <a:rPr lang="hu-HU" altLang="hu-HU" sz="160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ITBusiness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)</a:t>
            </a:r>
          </a:p>
          <a:p>
            <a:pPr lvl="4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2018 - ???</a:t>
            </a:r>
          </a:p>
          <a:p>
            <a:pPr lvl="4" algn="l" eaLnBrk="1" hangingPunct="1">
              <a:spcBef>
                <a:spcPts val="350"/>
              </a:spcBef>
              <a:buClrTx/>
              <a:buFontTx/>
              <a:buNone/>
            </a:pPr>
            <a:endParaRPr lang="hu-HU" altLang="hu-HU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4" algn="l" eaLnBrk="1" hangingPunct="1">
              <a:spcBef>
                <a:spcPts val="350"/>
              </a:spcBef>
              <a:buClrTx/>
              <a:buFontTx/>
              <a:buNone/>
            </a:pPr>
            <a:endParaRPr lang="hu-HU" altLang="hu-HU" sz="1050" i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 eaLnBrk="1" hangingPunct="1">
              <a:spcBef>
                <a:spcPts val="400"/>
              </a:spcBef>
              <a:buClrTx/>
              <a:buFontTx/>
              <a:buNone/>
            </a:pPr>
            <a:endParaRPr lang="hu-HU" altLang="hu-HU" sz="1100" i="1" dirty="0">
              <a:solidFill>
                <a:srgbClr val="FF0000"/>
              </a:solidFill>
            </a:endParaRPr>
          </a:p>
          <a:p>
            <a:pPr lvl="4" algn="l" eaLnBrk="1" hangingPunct="1">
              <a:spcBef>
                <a:spcPts val="400"/>
              </a:spcBef>
              <a:buClrTx/>
              <a:buFontTx/>
              <a:buNone/>
            </a:pPr>
            <a:endParaRPr lang="hu-HU" altLang="hu-HU" sz="1100" i="1" dirty="0">
              <a:solidFill>
                <a:srgbClr val="FF0000"/>
              </a:solidFill>
            </a:endParaRPr>
          </a:p>
          <a:p>
            <a:pPr lvl="4" algn="l" eaLnBrk="1" hangingPunct="1">
              <a:spcBef>
                <a:spcPts val="400"/>
              </a:spcBef>
              <a:buClrTx/>
              <a:buFontTx/>
              <a:buNone/>
            </a:pPr>
            <a:endParaRPr lang="hu-HU" altLang="hu-HU" sz="1100" i="1" dirty="0">
              <a:solidFill>
                <a:srgbClr val="FF0000"/>
              </a:solidFill>
            </a:endParaRPr>
          </a:p>
          <a:p>
            <a:pPr lvl="3" algn="l" eaLnBrk="1" hangingPunct="1">
              <a:spcBef>
                <a:spcPts val="400"/>
              </a:spcBef>
              <a:buClrTx/>
              <a:buFontTx/>
              <a:buNone/>
            </a:pPr>
            <a:endParaRPr lang="hu-HU" altLang="hu-HU" sz="1100" b="0" i="1" dirty="0">
              <a:solidFill>
                <a:srgbClr val="000000"/>
              </a:solidFill>
            </a:endParaRPr>
          </a:p>
          <a:p>
            <a:pPr lvl="1" algn="l" eaLnBrk="1" hangingPunct="1">
              <a:spcBef>
                <a:spcPts val="600"/>
              </a:spcBef>
              <a:buClrTx/>
              <a:buFontTx/>
              <a:buNone/>
            </a:pPr>
            <a:endParaRPr lang="hu-HU" altLang="hu-HU" sz="1600" b="0" dirty="0">
              <a:solidFill>
                <a:srgbClr val="000000"/>
              </a:solidFill>
            </a:endParaRPr>
          </a:p>
          <a:p>
            <a:pPr algn="l" eaLnBrk="1" hangingPunct="1">
              <a:spcBef>
                <a:spcPts val="600"/>
              </a:spcBef>
              <a:buClrTx/>
              <a:buFontTx/>
              <a:buNone/>
            </a:pPr>
            <a:endParaRPr lang="hu-HU" altLang="hu-HU" sz="16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0561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2104</TotalTime>
  <Words>562</Words>
  <Application>Microsoft Office PowerPoint</Application>
  <PresentationFormat>A4 (210x297 mm)</PresentationFormat>
  <Paragraphs>101</Paragraphs>
  <Slides>10</Slides>
  <Notes>5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10</vt:i4>
      </vt:variant>
    </vt:vector>
  </HeadingPairs>
  <TitlesOfParts>
    <vt:vector size="21" baseType="lpstr">
      <vt:lpstr>Microsoft YaHei</vt:lpstr>
      <vt:lpstr>Arial</vt:lpstr>
      <vt:lpstr>Calibri</vt:lpstr>
      <vt:lpstr>DejaVu Sans</vt:lpstr>
      <vt:lpstr>StarSymbol</vt:lpstr>
      <vt:lpstr>Tahoma</vt:lpstr>
      <vt:lpstr>Times New Roman</vt:lpstr>
      <vt:lpstr>Wingdings</vt:lpstr>
      <vt:lpstr>Office Theme</vt:lpstr>
      <vt:lpstr>Office Theme</vt:lpstr>
      <vt:lpstr>Office Theme</vt:lpstr>
      <vt:lpstr>PowerPoint-bemutató</vt:lpstr>
      <vt:lpstr>PowerPoint-bemutató</vt:lpstr>
      <vt:lpstr>2018 januártól új helyszín</vt:lpstr>
      <vt:lpstr>Hírek a múltból (2017) és a jövőből (2018)</vt:lpstr>
      <vt:lpstr>Hírek a múltból (2017) és a jövőből (2018)</vt:lpstr>
      <vt:lpstr>Események a közeli jövőből</vt:lpstr>
      <vt:lpstr>Hétpecsétes történetek 2,5 – „GDPR”</vt:lpstr>
      <vt:lpstr>PÁLYÁZATI FELHÍVÁS az  „Év információbiztonsági újságírója - 2018” cím elnyerésére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Tarján Gábor</dc:creator>
  <cp:lastModifiedBy>Tarján Gábor</cp:lastModifiedBy>
  <cp:revision>130</cp:revision>
  <cp:lastPrinted>2016-01-20T05:40:47Z</cp:lastPrinted>
  <dcterms:modified xsi:type="dcterms:W3CDTF">2018-01-15T11:00:57Z</dcterms:modified>
</cp:coreProperties>
</file>