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79" r:id="rId6"/>
    <p:sldId id="285" r:id="rId7"/>
    <p:sldId id="283" r:id="rId8"/>
    <p:sldId id="289" r:id="rId9"/>
    <p:sldId id="290" r:id="rId10"/>
    <p:sldId id="287" r:id="rId11"/>
    <p:sldId id="288" r:id="rId12"/>
    <p:sldId id="286" r:id="rId13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56" d="100"/>
          <a:sy n="56" d="100"/>
        </p:scale>
        <p:origin x="63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GDPR-antológia 2.5, 2.6  &lt;2018.05 – 2019.03&gt;</a:t>
            </a:r>
          </a:p>
        </c:rich>
      </c:tx>
      <c:layout>
        <c:manualLayout>
          <c:xMode val="edge"/>
          <c:yMode val="edge"/>
          <c:x val="0.21685084797092671"/>
          <c:y val="1.7307690997297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2.5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Munka1!$B$2:$B$3</c:f>
              <c:numCache>
                <c:formatCode>General</c:formatCode>
                <c:ptCount val="2"/>
                <c:pt idx="0">
                  <c:v>17344</c:v>
                </c:pt>
                <c:pt idx="1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0-4A30-81A3-1CAD9F80F6A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Munka1!$A$2:$A$3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Munka1!$C$2:$C$3</c:f>
              <c:numCache>
                <c:formatCode>General</c:formatCode>
                <c:ptCount val="2"/>
                <c:pt idx="0">
                  <c:v>112</c:v>
                </c:pt>
                <c:pt idx="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0-4A30-81A3-1CAD9F80F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505135"/>
        <c:axId val="433489119"/>
      </c:barChart>
      <c:catAx>
        <c:axId val="3405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3489119"/>
        <c:crosses val="autoZero"/>
        <c:auto val="1"/>
        <c:lblAlgn val="ctr"/>
        <c:lblOffset val="100"/>
        <c:noMultiLvlLbl val="0"/>
      </c:catAx>
      <c:valAx>
        <c:axId val="43348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050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2.5 &lt;2018.05 – 2019.03&gt;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8.6676711084191393E-2"/>
          <c:y val="0.11565875865696859"/>
          <c:w val="0.88255405814657784"/>
          <c:h val="0.72762078076765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05.febr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Munka1!$B$2:$B$3</c:f>
              <c:numCache>
                <c:formatCode>General</c:formatCode>
                <c:ptCount val="2"/>
                <c:pt idx="0">
                  <c:v>17344</c:v>
                </c:pt>
                <c:pt idx="1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C-4783-86DD-01F49F840B2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Munka1!$A$2:$A$3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Munka1!$C$2:$C$3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C-4783-86DD-01F49F840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313631"/>
        <c:axId val="637643327"/>
      </c:barChart>
      <c:catAx>
        <c:axId val="53331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7643327"/>
        <c:crosses val="autoZero"/>
        <c:auto val="1"/>
        <c:lblAlgn val="ctr"/>
        <c:lblOffset val="100"/>
        <c:noMultiLvlLbl val="0"/>
      </c:catAx>
      <c:valAx>
        <c:axId val="63764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331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2.6  &lt;2018.05 – 2019.03&gt;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8.9191394238931535E-2"/>
          <c:y val="6.7888943541974847E-2"/>
          <c:w val="0.88099409536874129"/>
          <c:h val="0.80041801935054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06.febr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Munka1!$B$2:$B$3</c:f>
              <c:numCache>
                <c:formatCode>General</c:formatCode>
                <c:ptCount val="2"/>
                <c:pt idx="0">
                  <c:v>112</c:v>
                </c:pt>
                <c:pt idx="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7-4F2A-AFB6-2FEE45F1E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126927"/>
        <c:axId val="644556351"/>
      </c:barChart>
      <c:catAx>
        <c:axId val="64512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4556351"/>
        <c:crosses val="autoZero"/>
        <c:auto val="1"/>
        <c:lblAlgn val="ctr"/>
        <c:lblOffset val="100"/>
        <c:noMultiLvlLbl val="0"/>
      </c:catAx>
      <c:valAx>
        <c:axId val="64455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512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2019. 03. 17.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51878" cy="497361"/>
          </a:xfrm>
          <a:prstGeom prst="rect">
            <a:avLst/>
          </a:prstGeom>
        </p:spPr>
        <p:txBody>
          <a:bodyPr lIns="91157" tIns="45578" rIns="91157" bIns="45578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07693" y="4722412"/>
            <a:ext cx="4994990" cy="4474091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Januári hétvégén kezdődött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33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686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4800" cy="3729038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Sablonok, iratminták? Kellenek? Lehetnek?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21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HTE 2019-ben ünnepli megalakulásának hetvenedik évfordulóját.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Hrközlési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Informatikai Tudományos Egyesület. Ingyenes. CPE pontok.</a:t>
            </a:r>
          </a:p>
          <a:p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Szakosztályunkat 2018. május 28-án alakítottunk meg Információbiztonsági Szakosztály – EIVOK néven a korábban már működő Elektronikus Információbiztonsági Vezetők Okosan Klubjából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 továbbiakban: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EIVOK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1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hte.hu/eivok-regisztracio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LXXXV. Szakmai Fórum
Budapest, 2019. március 20.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2504728" y="2994631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0" y="1386778"/>
            <a:ext cx="2330462" cy="4941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67D1A24-ABBA-4B58-A011-DA85D9FA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692696"/>
            <a:ext cx="8481392" cy="446973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B636770-9C37-4B96-A51D-E0B0357D871A}"/>
              </a:ext>
            </a:extLst>
          </p:cNvPr>
          <p:cNvSpPr txBox="1"/>
          <p:nvPr/>
        </p:nvSpPr>
        <p:spPr>
          <a:xfrm>
            <a:off x="272480" y="55172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Hétpecsét Egyesület éves közgyűlés 13:00-tól</a:t>
            </a:r>
          </a:p>
        </p:txBody>
      </p:sp>
    </p:spTree>
    <p:extLst>
      <p:ext uri="{BB962C8B-B14F-4D97-AF65-F5344CB8AC3E}">
        <p14:creationId xmlns:p14="http://schemas.microsoft.com/office/powerpoint/2010/main" val="34735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A GDPR antológia ötlete: 2018 január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C162EE-4B86-4A37-A2D3-6D5EDBD2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366824"/>
            <a:ext cx="6568340" cy="36387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442" y="760342"/>
            <a:ext cx="3676839" cy="1219263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6227185" y="1492188"/>
            <a:ext cx="3820855" cy="2590064"/>
          </a:xfrm>
          <a:prstGeom prst="cloudCallout">
            <a:avLst>
              <a:gd name="adj1" fmla="val -111303"/>
              <a:gd name="adj2" fmla="val 31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731242" y="2282051"/>
            <a:ext cx="313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15.900.000 találat</a:t>
            </a:r>
          </a:p>
          <a:p>
            <a:pPr algn="ctr"/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!!!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1856656" y="779937"/>
            <a:ext cx="2808312" cy="1296144"/>
          </a:xfrm>
          <a:prstGeom prst="wedgeRoundRectCallout">
            <a:avLst>
              <a:gd name="adj1" fmla="val -22389"/>
              <a:gd name="adj2" fmla="val 82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360712" y="12152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regula</a:t>
            </a:r>
          </a:p>
        </p:txBody>
      </p:sp>
      <p:sp>
        <p:nvSpPr>
          <p:cNvPr id="12" name="Felhő 4">
            <a:extLst>
              <a:ext uri="{FF2B5EF4-FFF2-40B4-BE49-F238E27FC236}">
                <a16:creationId xmlns:a16="http://schemas.microsoft.com/office/drawing/2014/main" id="{05F7FD16-2DD4-4ADE-A58B-14907FBCA74D}"/>
              </a:ext>
            </a:extLst>
          </p:cNvPr>
          <p:cNvSpPr/>
          <p:nvPr/>
        </p:nvSpPr>
        <p:spPr>
          <a:xfrm>
            <a:off x="6919381" y="4452153"/>
            <a:ext cx="2542240" cy="1343250"/>
          </a:xfrm>
          <a:prstGeom prst="cloudCallout">
            <a:avLst>
              <a:gd name="adj1" fmla="val -133235"/>
              <a:gd name="adj2" fmla="val -20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BB89381-33C3-4F36-BE3D-AB70233561D5}"/>
              </a:ext>
            </a:extLst>
          </p:cNvPr>
          <p:cNvSpPr txBox="1"/>
          <p:nvPr/>
        </p:nvSpPr>
        <p:spPr>
          <a:xfrm>
            <a:off x="7534313" y="484259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ötlet</a:t>
            </a:r>
          </a:p>
        </p:txBody>
      </p:sp>
    </p:spTree>
    <p:extLst>
      <p:ext uri="{BB962C8B-B14F-4D97-AF65-F5344CB8AC3E}">
        <p14:creationId xmlns:p14="http://schemas.microsoft.com/office/powerpoint/2010/main" val="26512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Eredmény: 2018 május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4BB56B-DB1F-44AF-B1DF-25125CA4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04" y="949018"/>
            <a:ext cx="3336041" cy="5070782"/>
          </a:xfrm>
          <a:prstGeom prst="rect">
            <a:avLst/>
          </a:prstGeom>
        </p:spPr>
      </p:pic>
      <p:pic>
        <p:nvPicPr>
          <p:cNvPr id="1026" name="Picture 2" descr="Képtalálat a következőre: „GDPR rabbi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4479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FC162EE-4B86-4A37-A2D3-6D5EDBD21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7" y="4156699"/>
            <a:ext cx="3760028" cy="2082989"/>
          </a:xfrm>
          <a:prstGeom prst="rect">
            <a:avLst/>
          </a:prstGeom>
        </p:spPr>
      </p:pic>
      <p:sp>
        <p:nvSpPr>
          <p:cNvPr id="8" name="Felhő 7"/>
          <p:cNvSpPr/>
          <p:nvPr/>
        </p:nvSpPr>
        <p:spPr>
          <a:xfrm>
            <a:off x="4194080" y="4077072"/>
            <a:ext cx="2187238" cy="1321451"/>
          </a:xfrm>
          <a:prstGeom prst="cloudCallout">
            <a:avLst>
              <a:gd name="adj1" fmla="val -110427"/>
              <a:gd name="adj2" fmla="val 1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396817" y="437694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antológia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1976344" y="3100289"/>
            <a:ext cx="1607610" cy="661293"/>
          </a:xfrm>
          <a:prstGeom prst="wedgeRoundRectCallout">
            <a:avLst>
              <a:gd name="adj1" fmla="val -71627"/>
              <a:gd name="adj2" fmla="val 81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141740" y="3156998"/>
            <a:ext cx="172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regula</a:t>
            </a:r>
          </a:p>
        </p:txBody>
      </p:sp>
    </p:spTree>
    <p:extLst>
      <p:ext uri="{BB962C8B-B14F-4D97-AF65-F5344CB8AC3E}">
        <p14:creationId xmlns:p14="http://schemas.microsoft.com/office/powerpoint/2010/main" val="240469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FD45A4-0905-4E8F-AE51-382DBE3F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0" y="-243408"/>
            <a:ext cx="8915040" cy="1145160"/>
          </a:xfrm>
        </p:spPr>
        <p:txBody>
          <a:bodyPr/>
          <a:lstStyle/>
          <a:p>
            <a:r>
              <a:rPr lang="hu-HU" sz="2400" b="1" dirty="0">
                <a:latin typeface="+mj-lt"/>
              </a:rPr>
              <a:t>Tartalomjegyzék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3F479D0-9DFC-4E23-973A-D2B0CD3ABE6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52600" y="1700808"/>
            <a:ext cx="9131064" cy="3977280"/>
          </a:xfrm>
        </p:spPr>
        <p:txBody>
          <a:bodyPr/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Vezetői összefoglaló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Tartalomjegyzék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Használati útmutató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Szószedet - tárgymutató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Eredeti jogforrások - linkek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GDPR alapelvei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GDPR megfelelőségi projektek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(Általános menedzsment, HR, Marketing, 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CRM, Webáruházak)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Iratminták, sablonok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 kezdeményezés, szankciók, mérséklő tételek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Hasznos idegen nyelvű források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Szerkesztőség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EB583BF-2786-4225-837A-8AE796F7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72" y="0"/>
            <a:ext cx="4283596" cy="325236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8685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solidFill>
                  <a:srgbClr val="822E37"/>
                </a:solidFill>
                <a:latin typeface="Arial" charset="0"/>
                <a:cs typeface="Arial" charset="0"/>
              </a:rPr>
              <a:t>A 2.6 : 2018 december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234AD65-584B-4D76-A1EB-1E42CDAE44E8}"/>
              </a:ext>
            </a:extLst>
          </p:cNvPr>
          <p:cNvCxnSpPr>
            <a:cxnSpLocks/>
          </p:cNvCxnSpPr>
          <p:nvPr/>
        </p:nvCxnSpPr>
        <p:spPr>
          <a:xfrm>
            <a:off x="3872880" y="1052736"/>
            <a:ext cx="1144984" cy="0"/>
          </a:xfrm>
          <a:prstGeom prst="straightConnector1">
            <a:avLst/>
          </a:prstGeom>
          <a:ln w="76200">
            <a:solidFill>
              <a:srgbClr val="8D314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D2942F36-3ABC-401C-8BA0-3C2FDF099F85}"/>
              </a:ext>
            </a:extLst>
          </p:cNvPr>
          <p:cNvSpPr txBox="1"/>
          <p:nvPr/>
        </p:nvSpPr>
        <p:spPr>
          <a:xfrm>
            <a:off x="5669352" y="621252"/>
            <a:ext cx="103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D314A"/>
                </a:solidFill>
                <a:latin typeface="Britannic Bold" panose="020B0903060703020204" pitchFamily="34" charset="0"/>
              </a:rPr>
              <a:t>2.6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B12455-852B-4EAB-B3CD-EBC971B35375}"/>
              </a:ext>
            </a:extLst>
          </p:cNvPr>
          <p:cNvSpPr txBox="1"/>
          <p:nvPr/>
        </p:nvSpPr>
        <p:spPr>
          <a:xfrm>
            <a:off x="3573976" y="1358875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Információ törvény változás a GDPR hatására.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Üzleti titok, 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07.20.-án megjelent új törvény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NAIH állásfoglalás,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A NAIH bírságolási </a:t>
            </a:r>
            <a:br>
              <a:rPr lang="hu-HU" sz="2400" dirty="0">
                <a:solidFill>
                  <a:srgbClr val="8D314A"/>
                </a:solidFill>
              </a:rPr>
            </a:br>
            <a:r>
              <a:rPr lang="hu-HU" sz="2400" dirty="0">
                <a:solidFill>
                  <a:srgbClr val="8D314A"/>
                </a:solidFill>
              </a:rPr>
              <a:t>gyakorlata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rgbClr val="8D314A"/>
                </a:solidFill>
              </a:rPr>
              <a:t>Humor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C7B4215-B920-48BA-A99A-298DF557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3129121" cy="448879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C1C6A53-4E48-42F7-8F4C-2EA0928B2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489" y="2872962"/>
            <a:ext cx="2424983" cy="33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2445E3-718B-42B0-A742-0478769F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688" y="-171400"/>
            <a:ext cx="7265352" cy="936104"/>
          </a:xfrm>
        </p:spPr>
        <p:txBody>
          <a:bodyPr/>
          <a:lstStyle/>
          <a:p>
            <a:r>
              <a:rPr lang="hu-HU" sz="2800" b="1" dirty="0"/>
              <a:t>  &gt; 18.000 olvasó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BDABD0F-2649-4387-90D1-9913E332C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22785"/>
              </p:ext>
            </p:extLst>
          </p:nvPr>
        </p:nvGraphicFramePr>
        <p:xfrm>
          <a:off x="5953656" y="908720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7F9FB6-8EEF-40EB-B7D5-28EDF625A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44720"/>
              </p:ext>
            </p:extLst>
          </p:nvPr>
        </p:nvGraphicFramePr>
        <p:xfrm>
          <a:off x="7278" y="1916832"/>
          <a:ext cx="4945722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FB06349-A4E7-47B3-A226-6B1ACEF12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005836"/>
              </p:ext>
            </p:extLst>
          </p:nvPr>
        </p:nvGraphicFramePr>
        <p:xfrm>
          <a:off x="38552" y="4035977"/>
          <a:ext cx="4664968" cy="224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521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030584-841E-4097-8F8B-5AD4E9A4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0" y="116632"/>
            <a:ext cx="8915040" cy="36004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9C5873-89F8-46A4-A5D6-A3876EFF5B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712640" y="1040596"/>
            <a:ext cx="4350240" cy="695462"/>
          </a:xfrm>
        </p:spPr>
        <p:txBody>
          <a:bodyPr/>
          <a:lstStyle/>
          <a:p>
            <a:r>
              <a:rPr lang="hu-HU" sz="2800" dirty="0"/>
              <a:t>Köszönet a szerkesztésben részt vett kollégáknak,</a:t>
            </a:r>
          </a:p>
          <a:p>
            <a:r>
              <a:rPr lang="hu-HU" sz="2800" dirty="0"/>
              <a:t> különösen 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AFAB25-E73D-4DB9-AC85-A275F63B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72" y="2283770"/>
            <a:ext cx="5912722" cy="375304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DF5ECA3-5908-4F60-A6DB-2DE48247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" y="2299982"/>
            <a:ext cx="3600635" cy="3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285C218-C26F-4E7E-8B6B-91F2A7574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1534" y="3284984"/>
            <a:ext cx="6254466" cy="3035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5205C1A-5B52-4EDC-B01D-947A9497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720" y="-13672"/>
            <a:ext cx="6977320" cy="922392"/>
          </a:xfrm>
        </p:spPr>
        <p:txBody>
          <a:bodyPr/>
          <a:lstStyle/>
          <a:p>
            <a:r>
              <a:rPr lang="hu-HU" sz="3200" b="1" dirty="0"/>
              <a:t>Események:</a:t>
            </a:r>
            <a:br>
              <a:rPr lang="hu-HU" sz="1800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657BF0-F741-44EC-B4ED-B0586A3DC93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00472" y="1628800"/>
            <a:ext cx="8915040" cy="3736976"/>
          </a:xfrm>
        </p:spPr>
        <p:txBody>
          <a:bodyPr/>
          <a:lstStyle/>
          <a:p>
            <a:pPr lvl="0"/>
            <a:r>
              <a:rPr lang="hu-HU" sz="2400" b="1" dirty="0"/>
              <a:t>9. </a:t>
            </a:r>
            <a:r>
              <a:rPr lang="hu-HU" sz="2400" b="1" dirty="0" err="1"/>
              <a:t>Információbizt</a:t>
            </a:r>
            <a:r>
              <a:rPr lang="hu-HU" sz="2400" b="1" dirty="0"/>
              <a:t>. Szakmai Fórum</a:t>
            </a:r>
          </a:p>
          <a:p>
            <a:pPr lvl="0"/>
            <a:r>
              <a:rPr lang="hu-HU" sz="2400" dirty="0"/>
              <a:t>EIVOK - Információbiztonsági Szakosztály</a:t>
            </a:r>
          </a:p>
          <a:p>
            <a:pPr lvl="0"/>
            <a:r>
              <a:rPr lang="hu-HU" sz="2400" dirty="0"/>
              <a:t>2019.03.28. </a:t>
            </a:r>
          </a:p>
          <a:p>
            <a:pPr lvl="0"/>
            <a:r>
              <a:rPr lang="hu-HU" sz="2400" u="sng" dirty="0">
                <a:hlinkClick r:id="rId5"/>
              </a:rPr>
              <a:t>https://www.hte.hu/eivok-regisztracio</a:t>
            </a:r>
            <a:endParaRPr lang="hu-HU" sz="2400" dirty="0"/>
          </a:p>
          <a:p>
            <a:r>
              <a:rPr lang="hu-HU" sz="2400" dirty="0"/>
              <a:t>  </a:t>
            </a:r>
          </a:p>
          <a:p>
            <a:pPr lvl="0"/>
            <a:r>
              <a:rPr lang="hu-HU" sz="2400" b="1" dirty="0" err="1"/>
              <a:t>MySec</a:t>
            </a:r>
            <a:r>
              <a:rPr lang="hu-HU" sz="2400" b="1" dirty="0"/>
              <a:t> </a:t>
            </a:r>
            <a:r>
              <a:rPr lang="hu-HU" sz="2400" b="1" dirty="0" err="1"/>
              <a:t>talk</a:t>
            </a:r>
            <a:r>
              <a:rPr lang="hu-HU" sz="2400" b="1" dirty="0"/>
              <a:t> </a:t>
            </a:r>
            <a:br>
              <a:rPr lang="hu-HU" sz="2400" b="1" dirty="0"/>
            </a:br>
            <a:r>
              <a:rPr lang="hu-HU" sz="2400" dirty="0"/>
              <a:t>(új helyszín: T székház)</a:t>
            </a:r>
          </a:p>
          <a:p>
            <a:pPr lvl="0"/>
            <a:r>
              <a:rPr lang="hu-HU" sz="2400" dirty="0"/>
              <a:t>2019.04.29.  </a:t>
            </a:r>
          </a:p>
          <a:p>
            <a:endParaRPr lang="hu-HU" sz="2400" dirty="0"/>
          </a:p>
          <a:p>
            <a:pPr lvl="0"/>
            <a:r>
              <a:rPr lang="hu-HU" sz="2400" b="1" dirty="0"/>
              <a:t>ISACA </a:t>
            </a:r>
            <a:br>
              <a:rPr lang="hu-HU" sz="2400" b="1" dirty="0"/>
            </a:br>
            <a:r>
              <a:rPr lang="hu-HU" sz="2400" b="1" dirty="0"/>
              <a:t>Éves Konferencia </a:t>
            </a:r>
          </a:p>
          <a:p>
            <a:pPr lvl="0"/>
            <a:r>
              <a:rPr lang="hu-HU" sz="2400" dirty="0"/>
              <a:t>2019.05.28. </a:t>
            </a:r>
          </a:p>
          <a:p>
            <a:pPr lvl="0"/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382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275</Words>
  <Application>Microsoft Office PowerPoint</Application>
  <PresentationFormat>A4 (210x297 mm)</PresentationFormat>
  <Paragraphs>92</Paragraphs>
  <Slides>10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</vt:lpstr>
      <vt:lpstr>Britannic Bold</vt:lpstr>
      <vt:lpstr>Calibri</vt:lpstr>
      <vt:lpstr>StarSymbol</vt:lpstr>
      <vt:lpstr>Tahoma</vt:lpstr>
      <vt:lpstr>Times New Roman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Eredmény: 2018 május</vt:lpstr>
      <vt:lpstr>Tartalomjegyzék</vt:lpstr>
      <vt:lpstr>A 2.6 : 2018 december</vt:lpstr>
      <vt:lpstr>  &gt; 18.000 olvasó</vt:lpstr>
      <vt:lpstr>PowerPoint-bemutató</vt:lpstr>
      <vt:lpstr>Események: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122</cp:revision>
  <cp:lastPrinted>2016-01-20T05:40:47Z</cp:lastPrinted>
  <dcterms:modified xsi:type="dcterms:W3CDTF">2019-03-17T17:32:43Z</dcterms:modified>
</cp:coreProperties>
</file>