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1"/>
  </p:notesMasterIdLst>
  <p:sldIdLst>
    <p:sldId id="256" r:id="rId4"/>
    <p:sldId id="257" r:id="rId5"/>
    <p:sldId id="272" r:id="rId6"/>
    <p:sldId id="274" r:id="rId7"/>
    <p:sldId id="275" r:id="rId8"/>
    <p:sldId id="276" r:id="rId9"/>
    <p:sldId id="261" r:id="rId10"/>
  </p:sldIdLst>
  <p:sldSz cx="9906000" cy="6858000" type="A4"/>
  <p:notesSz cx="6858000" cy="994568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3552" autoAdjust="0"/>
  </p:normalViewPr>
  <p:slideViewPr>
    <p:cSldViewPr>
      <p:cViewPr varScale="1">
        <p:scale>
          <a:sx n="103" d="100"/>
          <a:sy n="103" d="100"/>
        </p:scale>
        <p:origin x="1530" y="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dirty="0"/>
              <a:t>Nyertesek száma intézményenként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7116671714112658"/>
          <c:y val="0.14102906261136716"/>
          <c:w val="0.72087341005451244"/>
          <c:h val="0.568126319796614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Nyertesek száma (fő)</c:v>
                </c:pt>
              </c:strCache>
            </c:strRef>
          </c:tx>
          <c:invertIfNegative val="0"/>
          <c:cat>
            <c:strRef>
              <c:f>Munka1!$A$2:$A$9</c:f>
              <c:strCache>
                <c:ptCount val="7"/>
                <c:pt idx="0">
                  <c:v>BMGE</c:v>
                </c:pt>
                <c:pt idx="1">
                  <c:v>NKE (ZMNE)</c:v>
                </c:pt>
                <c:pt idx="2">
                  <c:v>BCE</c:v>
                </c:pt>
                <c:pt idx="3">
                  <c:v>DF</c:v>
                </c:pt>
                <c:pt idx="4">
                  <c:v>ÓE</c:v>
                </c:pt>
                <c:pt idx="5">
                  <c:v>PPKE</c:v>
                </c:pt>
                <c:pt idx="6">
                  <c:v>PTE</c:v>
                </c:pt>
              </c:strCache>
            </c:strRef>
          </c:cat>
          <c:val>
            <c:numRef>
              <c:f>Munka1!$B$2:$B$9</c:f>
              <c:numCache>
                <c:formatCode>General</c:formatCode>
                <c:ptCount val="8"/>
                <c:pt idx="0">
                  <c:v>9</c:v>
                </c:pt>
                <c:pt idx="1">
                  <c:v>7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9B-4B85-98FD-8DA0B23EE7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0555136"/>
        <c:axId val="110556672"/>
      </c:barChart>
      <c:catAx>
        <c:axId val="110555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10556672"/>
        <c:crosses val="autoZero"/>
        <c:auto val="1"/>
        <c:lblAlgn val="ctr"/>
        <c:lblOffset val="100"/>
        <c:noMultiLvlLbl val="0"/>
      </c:catAx>
      <c:valAx>
        <c:axId val="110556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10555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7864491217443966"/>
          <c:y val="0.17484492922131062"/>
          <c:w val="0.25404739551786798"/>
          <c:h val="5.560356938192236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2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hu-HU"/>
              <a:t>A jegyzetformátum szerkesztéséhez kattintson ide</a:t>
            </a:r>
            <a:endParaRPr/>
          </a:p>
        </p:txBody>
      </p:sp>
      <p:sp>
        <p:nvSpPr>
          <p:cNvPr id="12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hu-HU"/>
              <a:t>&lt;élőfej&gt;</a:t>
            </a:r>
            <a:endParaRPr/>
          </a:p>
        </p:txBody>
      </p:sp>
      <p:sp>
        <p:nvSpPr>
          <p:cNvPr id="12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hu-HU"/>
              <a:t>&lt;dátum/idő&gt;</a:t>
            </a:r>
            <a:endParaRPr/>
          </a:p>
        </p:txBody>
      </p:sp>
      <p:sp>
        <p:nvSpPr>
          <p:cNvPr id="12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hu-HU"/>
              <a:t>&lt;élőláb&gt;</a:t>
            </a:r>
            <a:endParaRPr/>
          </a:p>
        </p:txBody>
      </p:sp>
      <p:sp>
        <p:nvSpPr>
          <p:cNvPr id="13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6E884CB3-57AA-4A42-880B-9405B6238A7F}" type="slidenum">
              <a:rPr lang="hu-HU"/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9710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4143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7948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4818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r>
              <a:rPr lang="hu-HU" sz="1200" b="1">
                <a:solidFill>
                  <a:srgbClr val="0D0147"/>
                </a:solidFill>
                <a:latin typeface="Tahoma"/>
              </a:rPr>
              <a:t>Információvédelem Menedzselése LVI. Szakmai Fórum</a:t>
            </a:r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0621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r>
              <a:rPr lang="hu-HU" sz="1200" b="1">
                <a:solidFill>
                  <a:srgbClr val="0D0147"/>
                </a:solidFill>
                <a:latin typeface="Tahoma"/>
              </a:rPr>
              <a:t>Információvédelem Menedzselése LVI. Szakmai Fórum</a:t>
            </a:r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0621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4818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40" name="Kép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41" name="Kép 4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82" name="Kép 8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83" name="Kép 8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24" name="Kép 1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125" name="Kép 1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9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2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2800" b="1">
                <a:solidFill>
                  <a:srgbClr val="0D0147"/>
                </a:solidFill>
                <a:latin typeface="Tahoma"/>
              </a:rPr>
              <a:t>Címszöveg formátumának szerkesztéseMintacím szerkesztése</a:t>
            </a:r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PlaceHolder 3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F12E3200-EB64-45E5-A435-6433B747F1A3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/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/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/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/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" y="107593"/>
            <a:ext cx="1424608" cy="16972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43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44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52280"/>
            <a:ext cx="8000640" cy="4568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2800" b="1">
                <a:solidFill>
                  <a:srgbClr val="0D0147"/>
                </a:solidFill>
                <a:latin typeface="Tahoma"/>
              </a:rPr>
              <a:t>Címszöveg formátumának szerkesztéseMintacím szerkesztése</a:t>
            </a:r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62120" y="1981080"/>
            <a:ext cx="8419680" cy="411444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Hatodik vázlatszint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Hetedik vázlatszintMintaszöveg szerkesztése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hu-HU" sz="2800">
                <a:solidFill>
                  <a:srgbClr val="000000"/>
                </a:solidFill>
                <a:latin typeface="Times New Roman"/>
              </a:rPr>
              <a:t>Második szint</a:t>
            </a:r>
            <a:endParaRPr/>
          </a:p>
          <a:p>
            <a:pPr lvl="2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400">
                <a:solidFill>
                  <a:srgbClr val="000000"/>
                </a:solidFill>
                <a:latin typeface="Times New Roman"/>
              </a:rPr>
              <a:t>Harmadik szint</a:t>
            </a:r>
            <a:endParaRPr/>
          </a:p>
          <a:p>
            <a:pPr lvl="3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hu-HU" sz="2000">
                <a:solidFill>
                  <a:srgbClr val="000000"/>
                </a:solidFill>
                <a:latin typeface="Times New Roman"/>
              </a:rPr>
              <a:t>Negyedik szint</a:t>
            </a:r>
            <a:endParaRPr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Times New Roman"/>
              </a:rPr>
              <a:t>Ötödik szint</a:t>
            </a:r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7BA7AB8F-E1C2-4C9D-9AB0-83A808DDBC97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pic>
        <p:nvPicPr>
          <p:cNvPr id="2" name="Kép 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" y="108134"/>
            <a:ext cx="1426206" cy="169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85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86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88" name="PlaceHolder 1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8606A5F8-FD5A-408D-9822-E51918D20893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hu-HU"/>
              <a:t>Címszöveg formátumának szerkesztése</a:t>
            </a:r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/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/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/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/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" y="108134"/>
            <a:ext cx="1426206" cy="169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tpecset.hu/" TargetMode="Externa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849240" y="836640"/>
            <a:ext cx="8419680" cy="165600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„Információvédelem menedzselése”
LXXXVII. Szakmai Fórum
Budapest, 2019. szeptember 18.</a:t>
            </a:r>
            <a:endParaRPr dirty="0"/>
          </a:p>
        </p:txBody>
      </p:sp>
      <p:sp>
        <p:nvSpPr>
          <p:cNvPr id="132" name="TextShape 2"/>
          <p:cNvSpPr txBox="1"/>
          <p:nvPr/>
        </p:nvSpPr>
        <p:spPr>
          <a:xfrm>
            <a:off x="632520" y="2493000"/>
            <a:ext cx="8856984" cy="352980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hu-HU" sz="3200" b="1" dirty="0">
                <a:solidFill>
                  <a:srgbClr val="000000"/>
                </a:solidFill>
              </a:rPr>
              <a:t>Bevezető gondolatok</a:t>
            </a:r>
            <a:endParaRPr dirty="0"/>
          </a:p>
          <a:p>
            <a:pPr>
              <a:lnSpc>
                <a:spcPct val="80000"/>
              </a:lnSpc>
            </a:pPr>
            <a:endParaRPr dirty="0"/>
          </a:p>
          <a:p>
            <a:pPr>
              <a:lnSpc>
                <a:spcPct val="80000"/>
              </a:lnSpc>
            </a:pPr>
            <a:endParaRPr dirty="0"/>
          </a:p>
          <a:p>
            <a:pPr algn="ctr">
              <a:lnSpc>
                <a:spcPct val="80000"/>
              </a:lnSpc>
            </a:pPr>
            <a:r>
              <a:rPr lang="hu-HU" sz="2000" b="1" i="1" dirty="0">
                <a:solidFill>
                  <a:srgbClr val="0D0147"/>
                </a:solidFill>
                <a:latin typeface="Arial"/>
              </a:rPr>
              <a:t>Dr. Ködmön István</a:t>
            </a:r>
            <a:endParaRPr dirty="0"/>
          </a:p>
          <a:p>
            <a:pPr algn="ctr">
              <a:lnSpc>
                <a:spcPct val="80000"/>
              </a:lnSpc>
            </a:pPr>
            <a:r>
              <a:rPr lang="hu-HU" sz="1600" dirty="0">
                <a:solidFill>
                  <a:srgbClr val="0D0147"/>
                </a:solidFill>
                <a:latin typeface="Arial"/>
              </a:rPr>
              <a:t>Hétpecsét Információbiztonsági Egyesület, alelnök</a:t>
            </a:r>
            <a:endParaRPr dirty="0"/>
          </a:p>
          <a:p>
            <a:pPr algn="ctr">
              <a:lnSpc>
                <a:spcPct val="80000"/>
              </a:lnSpc>
            </a:pPr>
            <a:endParaRPr dirty="0"/>
          </a:p>
          <a:p>
            <a:pPr algn="ctr">
              <a:lnSpc>
                <a:spcPct val="80000"/>
              </a:lnSpc>
            </a:pPr>
            <a:r>
              <a:rPr lang="hu-HU" sz="2100" b="1" u="sng" dirty="0" err="1">
                <a:solidFill>
                  <a:srgbClr val="0066FF"/>
                </a:solidFill>
                <a:latin typeface="Arial"/>
              </a:rPr>
              <a:t>www.hetpecset.hu</a:t>
            </a:r>
            <a:endParaRPr dirty="0"/>
          </a:p>
          <a:p>
            <a:pPr>
              <a:lnSpc>
                <a:spcPct val="80000"/>
              </a:lnSpc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8769424" y="6019920"/>
            <a:ext cx="558536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D8E583D1-96C4-4E1F-8F8E-145E7A507308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2</a:t>
            </a:fld>
            <a:endParaRPr dirty="0"/>
          </a:p>
        </p:txBody>
      </p:sp>
      <p:sp>
        <p:nvSpPr>
          <p:cNvPr id="134" name="TextShape 2"/>
          <p:cNvSpPr txBox="1"/>
          <p:nvPr/>
        </p:nvSpPr>
        <p:spPr>
          <a:xfrm>
            <a:off x="1523880" y="152280"/>
            <a:ext cx="8000640" cy="4568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3200" b="1" dirty="0">
                <a:solidFill>
                  <a:srgbClr val="0D0147"/>
                </a:solidFill>
                <a:latin typeface="Arial"/>
              </a:rPr>
              <a:t>Nagykorúak lettünk 2019- </a:t>
            </a:r>
            <a:r>
              <a:rPr lang="hu-HU" sz="3200" b="1" dirty="0" err="1">
                <a:solidFill>
                  <a:srgbClr val="0D0147"/>
                </a:solidFill>
                <a:latin typeface="Arial"/>
              </a:rPr>
              <a:t>ben</a:t>
            </a:r>
            <a:endParaRPr sz="3200" dirty="0"/>
          </a:p>
        </p:txBody>
      </p:sp>
      <p:sp>
        <p:nvSpPr>
          <p:cNvPr id="135" name="TextShape 3"/>
          <p:cNvSpPr txBox="1"/>
          <p:nvPr/>
        </p:nvSpPr>
        <p:spPr>
          <a:xfrm>
            <a:off x="1136576" y="1196752"/>
            <a:ext cx="8191384" cy="4968552"/>
          </a:xfrm>
          <a:prstGeom prst="rect">
            <a:avLst/>
          </a:prstGeom>
        </p:spPr>
        <p:txBody>
          <a:bodyPr/>
          <a:lstStyle/>
          <a:p>
            <a:pPr lvl="1">
              <a:lnSpc>
                <a:spcPct val="100000"/>
              </a:lnSpc>
              <a:buSzPct val="25000"/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2001-től óta „Értékteremtő munkacsoport”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 err="1">
                <a:solidFill>
                  <a:srgbClr val="000000"/>
                </a:solidFill>
                <a:latin typeface="Arial"/>
              </a:rPr>
              <a:t>MagiCom</a:t>
            </a:r>
            <a:r>
              <a:rPr lang="hu-HU" sz="2000" dirty="0">
                <a:solidFill>
                  <a:srgbClr val="000000"/>
                </a:solidFill>
                <a:latin typeface="Arial"/>
              </a:rPr>
              <a:t> + Szenzor + magánszemélyek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BS7799 szabvány fordítás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oktatási tematikák készítése</a:t>
            </a:r>
            <a:endParaRPr dirty="0"/>
          </a:p>
          <a:p>
            <a:endParaRPr dirty="0"/>
          </a:p>
          <a:p>
            <a:pPr lvl="1">
              <a:lnSpc>
                <a:spcPct val="100000"/>
              </a:lnSpc>
              <a:buSzPct val="25000"/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2004-ben 12 magánszemély megalakítja a</a:t>
            </a:r>
            <a:endParaRPr dirty="0"/>
          </a:p>
          <a:p>
            <a:r>
              <a:rPr lang="hu-HU" sz="2400" dirty="0">
                <a:solidFill>
                  <a:srgbClr val="000000"/>
                </a:solidFill>
                <a:latin typeface="Arial"/>
              </a:rPr>
              <a:t>	 </a:t>
            </a:r>
            <a:r>
              <a:rPr lang="hu-HU" sz="2400" b="1" dirty="0">
                <a:solidFill>
                  <a:srgbClr val="000000"/>
                </a:solidFill>
                <a:latin typeface="Arial"/>
              </a:rPr>
              <a:t>Hétpecsét Információbiztonsági Egyesület</a:t>
            </a:r>
            <a:r>
              <a:rPr lang="hu-HU" sz="2400" dirty="0">
                <a:solidFill>
                  <a:srgbClr val="000000"/>
                </a:solidFill>
                <a:latin typeface="Arial"/>
              </a:rPr>
              <a:t>et</a:t>
            </a:r>
            <a:endParaRPr dirty="0"/>
          </a:p>
          <a:p>
            <a:endParaRPr dirty="0"/>
          </a:p>
          <a:p>
            <a:pPr lvl="1">
              <a:lnSpc>
                <a:spcPct val="100000"/>
              </a:lnSpc>
              <a:buSzPct val="25000"/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Céljaink: 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az információs társadalom biztonságának támogatása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az információvédelem kultúrájának és ismereteinek terjesztése, a tudatosság kialakítása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információvédelmi szakmai műhely létrehozása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8913440" y="5805264"/>
            <a:ext cx="99256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3F13B616-89FC-4754-9A43-C3DB75E6C12E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3</a:t>
            </a:fld>
            <a:endParaRPr dirty="0"/>
          </a:p>
        </p:txBody>
      </p:sp>
      <p:sp>
        <p:nvSpPr>
          <p:cNvPr id="152" name="CustomShape 2"/>
          <p:cNvSpPr/>
          <p:nvPr/>
        </p:nvSpPr>
        <p:spPr>
          <a:xfrm>
            <a:off x="0" y="76320"/>
            <a:ext cx="9905760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hu-HU" sz="3200" b="1" dirty="0">
                <a:solidFill>
                  <a:srgbClr val="0D0147"/>
                </a:solidFill>
                <a:latin typeface="Arial"/>
              </a:rPr>
              <a:t>Fórumok</a:t>
            </a:r>
            <a:endParaRPr sz="3200" b="1" dirty="0"/>
          </a:p>
        </p:txBody>
      </p:sp>
      <p:sp>
        <p:nvSpPr>
          <p:cNvPr id="153" name="CustomShape 3"/>
          <p:cNvSpPr/>
          <p:nvPr/>
        </p:nvSpPr>
        <p:spPr>
          <a:xfrm>
            <a:off x="1496376" y="764704"/>
            <a:ext cx="6913008" cy="5040560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/>
            <a:endParaRPr lang="hu-HU" sz="1000" dirty="0"/>
          </a:p>
          <a:p>
            <a:pPr algn="ctr">
              <a:tabLst>
                <a:tab pos="1438275" algn="l"/>
              </a:tabLst>
            </a:pPr>
            <a:r>
              <a:rPr lang="hu-HU" sz="3200" b="1" dirty="0"/>
              <a:t>Minden</a:t>
            </a:r>
          </a:p>
          <a:p>
            <a:pPr algn="ctr">
              <a:tabLst>
                <a:tab pos="1438275" algn="l"/>
              </a:tabLst>
            </a:pPr>
            <a:r>
              <a:rPr lang="hu-HU" sz="3200" b="1" dirty="0"/>
              <a:t>páratlan </a:t>
            </a:r>
          </a:p>
          <a:p>
            <a:pPr algn="ctr">
              <a:tabLst>
                <a:tab pos="1438275" algn="l"/>
              </a:tabLst>
            </a:pPr>
            <a:endParaRPr lang="hu-HU" sz="3200" b="1" dirty="0"/>
          </a:p>
          <a:p>
            <a:pPr algn="ctr">
              <a:tabLst>
                <a:tab pos="1438275" algn="l"/>
              </a:tabLst>
            </a:pPr>
            <a:r>
              <a:rPr lang="hu-HU" sz="2000" b="1" dirty="0"/>
              <a:t>(január, március, május, szeptember, november)</a:t>
            </a:r>
          </a:p>
          <a:p>
            <a:pPr algn="ctr">
              <a:tabLst>
                <a:tab pos="1438275" algn="l"/>
              </a:tabLst>
            </a:pPr>
            <a:endParaRPr lang="hu-HU" sz="3200" b="1" dirty="0"/>
          </a:p>
          <a:p>
            <a:pPr algn="ctr">
              <a:tabLst>
                <a:tab pos="1438275" algn="l"/>
              </a:tabLst>
            </a:pPr>
            <a:r>
              <a:rPr lang="hu-HU" sz="3200" b="1" dirty="0"/>
              <a:t>hónap </a:t>
            </a:r>
          </a:p>
          <a:p>
            <a:pPr algn="ctr">
              <a:tabLst>
                <a:tab pos="1438275" algn="l"/>
              </a:tabLst>
            </a:pPr>
            <a:r>
              <a:rPr lang="hu-HU" sz="3200" b="1" dirty="0"/>
              <a:t>harmadik szerdája</a:t>
            </a:r>
          </a:p>
          <a:p>
            <a:pPr algn="ctr">
              <a:tabLst>
                <a:tab pos="1438275" algn="l"/>
              </a:tabLst>
            </a:pPr>
            <a:endParaRPr lang="hu-HU" sz="3200" b="1" dirty="0"/>
          </a:p>
          <a:p>
            <a:pPr algn="ctr">
              <a:tabLst>
                <a:tab pos="1438275" algn="l"/>
              </a:tabLst>
            </a:pPr>
            <a:r>
              <a:rPr lang="hu-HU" sz="3200" b="1" dirty="0"/>
              <a:t> kivétel július!</a:t>
            </a:r>
            <a:endParaRPr lang="hu-HU" sz="2800" dirty="0"/>
          </a:p>
          <a:p>
            <a:pPr algn="ctr"/>
            <a:endParaRPr lang="hu-HU" sz="2800" b="1" dirty="0"/>
          </a:p>
        </p:txBody>
      </p:sp>
    </p:spTree>
    <p:extLst>
      <p:ext uri="{BB962C8B-B14F-4D97-AF65-F5344CB8AC3E}">
        <p14:creationId xmlns:p14="http://schemas.microsoft.com/office/powerpoint/2010/main" val="37146609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704528" y="548680"/>
            <a:ext cx="8780463" cy="1828800"/>
          </a:xfrm>
          <a:ln/>
        </p:spPr>
        <p:txBody>
          <a:bodyPr/>
          <a:lstStyle/>
          <a:p>
            <a:pPr algn="ctr" defTabSz="449263" rtl="0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36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PÁLYÁZATI FELHÍVÁS</a:t>
            </a:r>
            <a:br>
              <a:rPr lang="hu-HU" altLang="hu-HU" sz="36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az </a:t>
            </a:r>
            <a:b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„Év információvédelmi szak- és diplomadolgozata - 2019”</a:t>
            </a:r>
            <a:b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cím elnyerésére</a:t>
            </a:r>
          </a:p>
        </p:txBody>
      </p:sp>
      <p:sp>
        <p:nvSpPr>
          <p:cNvPr id="7" name="CustomShape 3"/>
          <p:cNvSpPr/>
          <p:nvPr/>
        </p:nvSpPr>
        <p:spPr>
          <a:xfrm>
            <a:off x="704528" y="2276872"/>
            <a:ext cx="9001072" cy="3387920"/>
          </a:xfrm>
          <a:prstGeom prst="rect">
            <a:avLst/>
          </a:prstGeom>
          <a:noFill/>
        </p:spPr>
        <p:txBody>
          <a:bodyPr lIns="90000" tIns="45000" rIns="90000" bIns="45000"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</a:rPr>
              <a:t>Idén 14. alkalommal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</a:rPr>
              <a:t>Idén is két kategóriában (SZAK és DIPLOMA)</a:t>
            </a:r>
            <a:endParaRPr sz="22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</a:rPr>
              <a:t>Beadási határidő: 2019. július 31.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i="1" dirty="0">
                <a:solidFill>
                  <a:srgbClr val="000000"/>
                </a:solidFill>
              </a:rPr>
              <a:t>Egyesület székhelyén </a:t>
            </a:r>
            <a:r>
              <a:rPr lang="hu-HU" sz="2000" dirty="0">
                <a:solidFill>
                  <a:srgbClr val="000000"/>
                </a:solidFill>
              </a:rPr>
              <a:t>(1102 Budapest, Szent László tér 20.)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200" b="1" i="1" dirty="0">
                <a:solidFill>
                  <a:srgbClr val="000000"/>
                </a:solidFill>
              </a:rPr>
              <a:t>Postai úton </a:t>
            </a:r>
            <a:r>
              <a:rPr lang="hu-HU" sz="2000" dirty="0">
                <a:solidFill>
                  <a:srgbClr val="000000"/>
                </a:solidFill>
              </a:rPr>
              <a:t>(1102 Budapest, Szent László tér 20.)</a:t>
            </a:r>
            <a:endParaRPr sz="20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prstClr val="black"/>
                </a:solidFill>
              </a:rPr>
              <a:t>ISO/IEC 27001 – ISO 27000-es szabványcsalád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</a:rPr>
              <a:t>Értékes nyeremények</a:t>
            </a:r>
            <a:endParaRPr lang="hu-HU" sz="2000" b="1" dirty="0">
              <a:solidFill>
                <a:srgbClr val="000000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i="1" dirty="0">
                <a:solidFill>
                  <a:srgbClr val="FF0000"/>
                </a:solidFill>
              </a:rPr>
              <a:t>Eredményhirdetés LXXXVII. fórumon - 2019. szeptember 18-án.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prstClr val="black"/>
                </a:solidFill>
              </a:rPr>
              <a:t>Részletes kiírás: </a:t>
            </a:r>
            <a:r>
              <a:rPr lang="hu-HU" sz="2200" b="1" dirty="0" err="1">
                <a:solidFill>
                  <a:prstClr val="black"/>
                </a:solidFill>
                <a:hlinkClick r:id="rId2"/>
              </a:rPr>
              <a:t>www.hetpecset.hu</a:t>
            </a:r>
            <a:r>
              <a:rPr lang="hu-HU" sz="2200" b="1" dirty="0">
                <a:solidFill>
                  <a:prstClr val="black"/>
                </a:solidFill>
              </a:rPr>
              <a:t> honlapon</a:t>
            </a:r>
            <a:endParaRPr sz="2200" b="1" dirty="0">
              <a:solidFill>
                <a:prstClr val="black"/>
              </a:solidFill>
            </a:endParaRPr>
          </a:p>
          <a:p>
            <a:endParaRPr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91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8625408" y="6019920"/>
            <a:ext cx="702552" cy="495000"/>
          </a:xfrm>
          <a:prstGeom prst="rect">
            <a:avLst/>
          </a:prstGeom>
        </p:spPr>
        <p:txBody>
          <a:bodyPr/>
          <a:lstStyle/>
          <a:p>
            <a:fld id="{DA97D2CF-8120-4B18-B80D-7D973BFEA50F}" type="slidenum">
              <a:rPr lang="hu-HU" sz="1400">
                <a:solidFill>
                  <a:srgbClr val="000000"/>
                </a:solidFill>
                <a:latin typeface="Times New Roman"/>
              </a:rPr>
              <a:pPr/>
              <a:t>5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1374956" y="60043"/>
            <a:ext cx="7920880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r>
              <a:rPr lang="hu-HU" sz="2400" b="1" dirty="0">
                <a:solidFill>
                  <a:srgbClr val="0D0147"/>
                </a:solidFill>
              </a:rPr>
              <a:t>EDDIGI NYERTESEK(2006-tól)</a:t>
            </a:r>
            <a:endParaRPr sz="2400" dirty="0">
              <a:solidFill>
                <a:prstClr val="black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776933"/>
            <a:ext cx="9906000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1313" indent="-33655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1pPr>
            <a:lvl2pPr marL="741363" indent="-27940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2pPr>
            <a:lvl3pPr marL="91440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3pPr>
            <a:lvl4pPr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4pPr>
            <a:lvl5pPr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5pPr>
            <a:lvl6pPr marL="25146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6pPr>
            <a:lvl7pPr marL="29718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7pPr>
            <a:lvl8pPr marL="34290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8pPr>
            <a:lvl9pPr marL="38862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9pPr>
          </a:lstStyle>
          <a:p>
            <a:r>
              <a:rPr lang="hu-HU" sz="1400" b="0" dirty="0">
                <a:solidFill>
                  <a:prstClr val="black"/>
                </a:solidFill>
              </a:rPr>
              <a:t>			</a:t>
            </a:r>
          </a:p>
          <a:p>
            <a:pPr marL="2152650" indent="-714375"/>
            <a:r>
              <a:rPr lang="hu-HU" sz="1200" b="0" dirty="0">
                <a:solidFill>
                  <a:prstClr val="black"/>
                </a:solidFill>
              </a:rPr>
              <a:t>2006 - </a:t>
            </a:r>
            <a:r>
              <a:rPr lang="hu-HU" sz="1200" b="0" dirty="0" err="1">
                <a:solidFill>
                  <a:prstClr val="black"/>
                </a:solidFill>
              </a:rPr>
              <a:t>Czirkos</a:t>
            </a:r>
            <a:r>
              <a:rPr lang="hu-HU" sz="1200" b="0" dirty="0">
                <a:solidFill>
                  <a:prstClr val="black"/>
                </a:solidFill>
              </a:rPr>
              <a:t> Zoltán (BMGE) - P2P alapú biztonsági szoftver kifejlesztése</a:t>
            </a:r>
          </a:p>
          <a:p>
            <a:pPr marL="2152650" indent="-714375"/>
            <a:r>
              <a:rPr lang="hu-HU" sz="1200" b="0" dirty="0">
                <a:solidFill>
                  <a:prstClr val="black"/>
                </a:solidFill>
              </a:rPr>
              <a:t>2007 - Gulyás Gábor György (BMGE) - Anonim csevegő szolgáltatás vizsgálata hagyományos és mobil környezetben</a:t>
            </a:r>
          </a:p>
          <a:p>
            <a:pPr marL="2152650" indent="-714375"/>
            <a:r>
              <a:rPr lang="hu-HU" sz="1200" b="0" dirty="0">
                <a:solidFill>
                  <a:prstClr val="black"/>
                </a:solidFill>
              </a:rPr>
              <a:t>2007 – </a:t>
            </a:r>
            <a:r>
              <a:rPr lang="hu-HU" sz="1200" b="0" dirty="0" err="1">
                <a:solidFill>
                  <a:prstClr val="black"/>
                </a:solidFill>
              </a:rPr>
              <a:t>Árva-Szabó</a:t>
            </a:r>
            <a:r>
              <a:rPr lang="hu-HU" sz="1200" b="0" dirty="0">
                <a:solidFill>
                  <a:prstClr val="black"/>
                </a:solidFill>
              </a:rPr>
              <a:t> Péter (PTE) - Munkavállalói személyes adatok kezelésének gyakorlati problémái</a:t>
            </a:r>
          </a:p>
          <a:p>
            <a:pPr marL="2152650" indent="-714375"/>
            <a:r>
              <a:rPr lang="hu-HU" sz="1200" b="0" dirty="0">
                <a:solidFill>
                  <a:prstClr val="black"/>
                </a:solidFill>
              </a:rPr>
              <a:t>2008 - </a:t>
            </a:r>
            <a:r>
              <a:rPr lang="hu-HU" sz="1200" b="0" dirty="0" err="1">
                <a:solidFill>
                  <a:prstClr val="black"/>
                </a:solidFill>
              </a:rPr>
              <a:t>Cserbák</a:t>
            </a:r>
            <a:r>
              <a:rPr lang="hu-HU" sz="1200" b="0" dirty="0">
                <a:solidFill>
                  <a:prstClr val="black"/>
                </a:solidFill>
              </a:rPr>
              <a:t> Márton (BMGE) - „</a:t>
            </a:r>
            <a:r>
              <a:rPr lang="hu-HU" sz="1200" b="0" dirty="0" err="1">
                <a:solidFill>
                  <a:prstClr val="black"/>
                </a:solidFill>
              </a:rPr>
              <a:t>Lightweight</a:t>
            </a:r>
            <a:r>
              <a:rPr lang="hu-HU" sz="1200" b="0" dirty="0">
                <a:solidFill>
                  <a:prstClr val="black"/>
                </a:solidFill>
              </a:rPr>
              <a:t>” biztonsági megoldás rádiófrekvenciás azonosítással támogatott elektronikus kereskedelmi környezetben</a:t>
            </a:r>
          </a:p>
          <a:p>
            <a:pPr marL="2152650" indent="-714375"/>
            <a:r>
              <a:rPr lang="hu-HU" sz="1200" b="0" dirty="0">
                <a:solidFill>
                  <a:prstClr val="black"/>
                </a:solidFill>
              </a:rPr>
              <a:t>2008 – </a:t>
            </a:r>
            <a:r>
              <a:rPr lang="hu-HU" sz="1200" b="0" dirty="0" err="1">
                <a:solidFill>
                  <a:prstClr val="black"/>
                </a:solidFill>
              </a:rPr>
              <a:t>Gábri</a:t>
            </a:r>
            <a:r>
              <a:rPr lang="hu-HU" sz="1200" b="0" dirty="0">
                <a:solidFill>
                  <a:prstClr val="black"/>
                </a:solidFill>
              </a:rPr>
              <a:t> Máté (ZMNE) – Az információ hatása a XXI. század biztonságára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2009 – Ravasz Csaba (DF) – Digitális aláírás megvalósítása vállalati környezetben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2009 – Horváth Bence (BCE) – </a:t>
            </a:r>
            <a:r>
              <a:rPr lang="hu-HU" sz="1200" b="0" dirty="0" err="1">
                <a:solidFill>
                  <a:prstClr val="black"/>
                </a:solidFill>
              </a:rPr>
              <a:t>Identity</a:t>
            </a:r>
            <a:r>
              <a:rPr lang="hu-HU" sz="1200" b="0" dirty="0">
                <a:solidFill>
                  <a:prstClr val="black"/>
                </a:solidFill>
              </a:rPr>
              <a:t> management (Üzleti előnyök – technológiai kockázatok)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2010 – Füzesi Tamás (BCE) – Hálózati biztonság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2010 – Paulik Tamás (BMGE) – Kliensoldali webes tartalomtitkosító eszköz készítése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2011 – Besenyei Tamás  (BMGE) – A webes tartalmakban alkalmazható </a:t>
            </a:r>
            <a:r>
              <a:rPr lang="hu-HU" sz="1200" b="0" dirty="0" err="1">
                <a:solidFill>
                  <a:prstClr val="black"/>
                </a:solidFill>
              </a:rPr>
              <a:t>szteganográfiai</a:t>
            </a:r>
            <a:r>
              <a:rPr lang="hu-HU" sz="1200" b="0" dirty="0">
                <a:solidFill>
                  <a:prstClr val="black"/>
                </a:solidFill>
              </a:rPr>
              <a:t> módszerek vizsgálata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2012 – Boda Károlynak (BMGE) – </a:t>
            </a:r>
            <a:r>
              <a:rPr lang="hu-HU" sz="1200" b="0" dirty="0" err="1">
                <a:solidFill>
                  <a:prstClr val="black"/>
                </a:solidFill>
              </a:rPr>
              <a:t>Böngészőfüggetlen</a:t>
            </a:r>
            <a:r>
              <a:rPr lang="hu-HU" sz="1200" b="0" dirty="0">
                <a:solidFill>
                  <a:prstClr val="black"/>
                </a:solidFill>
              </a:rPr>
              <a:t> rendszerujjlenyomat, mint webes nyomkövetési módszer kidolgozása és vizsgálata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2013 – </a:t>
            </a:r>
            <a:r>
              <a:rPr lang="hu-HU" sz="1200" b="0" dirty="0" err="1">
                <a:solidFill>
                  <a:prstClr val="black"/>
                </a:solidFill>
              </a:rPr>
              <a:t>Paráda</a:t>
            </a:r>
            <a:r>
              <a:rPr lang="hu-HU" sz="1200" b="0" dirty="0">
                <a:solidFill>
                  <a:prstClr val="black"/>
                </a:solidFill>
              </a:rPr>
              <a:t> István (NKE) -  A hálózatbiztonság vizsgálata a hálózati eszközöket érintő támadások gyakorlati szimulációin keresztül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2013 – </a:t>
            </a:r>
            <a:r>
              <a:rPr lang="hu-HU" sz="1200" b="0" dirty="0" err="1">
                <a:solidFill>
                  <a:prstClr val="black"/>
                </a:solidFill>
              </a:rPr>
              <a:t>Dinya</a:t>
            </a:r>
            <a:r>
              <a:rPr lang="hu-HU" sz="1200" b="0" dirty="0">
                <a:solidFill>
                  <a:prstClr val="black"/>
                </a:solidFill>
              </a:rPr>
              <a:t> Péter (BCE) –  Jelszavak használatával kapcsolatos megoldások, módszerek és szokások elemzése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2014 – Szerencsés Ákos (BMGE) – Webes egér </a:t>
            </a:r>
            <a:r>
              <a:rPr lang="hu-HU" sz="1200" b="0" dirty="0" err="1">
                <a:solidFill>
                  <a:prstClr val="black"/>
                </a:solidFill>
              </a:rPr>
              <a:t>hőtérképek</a:t>
            </a:r>
            <a:r>
              <a:rPr lang="hu-HU" sz="1200" b="0" dirty="0">
                <a:solidFill>
                  <a:prstClr val="black"/>
                </a:solidFill>
              </a:rPr>
              <a:t> készítése és elemzése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2015 – Szegedi Péter (NKE) - </a:t>
            </a:r>
            <a:r>
              <a:rPr lang="hu-HU" sz="1200" b="0" dirty="0" err="1">
                <a:solidFill>
                  <a:prstClr val="black"/>
                </a:solidFill>
              </a:rPr>
              <a:t>Kriptoeszköz</a:t>
            </a:r>
            <a:r>
              <a:rPr lang="hu-HU" sz="1200" b="0" dirty="0">
                <a:solidFill>
                  <a:prstClr val="black"/>
                </a:solidFill>
              </a:rPr>
              <a:t> előállítása és alkalmazásának lehetőségei a Magyar Honvédségben(BSC)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	Simon Benedek (BMGE) - Strukturális </a:t>
            </a:r>
            <a:r>
              <a:rPr lang="hu-HU" sz="1200" b="0" dirty="0" err="1">
                <a:solidFill>
                  <a:prstClr val="black"/>
                </a:solidFill>
              </a:rPr>
              <a:t>deanonimizációs</a:t>
            </a:r>
            <a:r>
              <a:rPr lang="hu-HU" sz="1200" b="0" dirty="0">
                <a:solidFill>
                  <a:prstClr val="black"/>
                </a:solidFill>
              </a:rPr>
              <a:t> algoritmusok elemzése és fejlesztése (MSC)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2016 – Gyebnár Gergő (NKE) - A </a:t>
            </a:r>
            <a:r>
              <a:rPr lang="hu-HU" sz="1200" b="0" dirty="0" err="1">
                <a:solidFill>
                  <a:prstClr val="black"/>
                </a:solidFill>
              </a:rPr>
              <a:t>kibervédelem</a:t>
            </a:r>
            <a:r>
              <a:rPr lang="hu-HU" sz="1200" b="0" dirty="0">
                <a:solidFill>
                  <a:prstClr val="black"/>
                </a:solidFill>
              </a:rPr>
              <a:t> rendszere a magyar és a globális kibertérben és 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	Borókai Bence (PPKE) - Kritikus infrastruktúrák biztonsági szabályozása; egy </a:t>
            </a:r>
            <a:r>
              <a:rPr lang="hu-HU" sz="1200" b="0" dirty="0" err="1">
                <a:solidFill>
                  <a:prstClr val="black"/>
                </a:solidFill>
              </a:rPr>
              <a:t>Kiberbiztonsági</a:t>
            </a:r>
            <a:r>
              <a:rPr lang="hu-HU" sz="1200" b="0" dirty="0">
                <a:solidFill>
                  <a:prstClr val="black"/>
                </a:solidFill>
              </a:rPr>
              <a:t> Műveleti Központ (CSOC) megtervezése (</a:t>
            </a:r>
            <a:r>
              <a:rPr lang="hu-HU" sz="1200" b="0" dirty="0" err="1">
                <a:solidFill>
                  <a:prstClr val="black"/>
                </a:solidFill>
              </a:rPr>
              <a:t>BSc</a:t>
            </a:r>
            <a:r>
              <a:rPr lang="hu-HU" sz="1200" b="0" dirty="0">
                <a:solidFill>
                  <a:prstClr val="black"/>
                </a:solidFill>
              </a:rPr>
              <a:t>)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	Tóth Géza (ÓE) -  Biztonsági kiegészítések szolgáltatás orientált architektúrák </a:t>
            </a:r>
            <a:r>
              <a:rPr lang="hu-HU" sz="1200" b="0" dirty="0" err="1">
                <a:solidFill>
                  <a:prstClr val="black"/>
                </a:solidFill>
              </a:rPr>
              <a:t>Enterprise</a:t>
            </a:r>
            <a:r>
              <a:rPr lang="hu-HU" sz="1200" b="0" dirty="0">
                <a:solidFill>
                  <a:prstClr val="black"/>
                </a:solidFill>
              </a:rPr>
              <a:t> Service </a:t>
            </a:r>
            <a:r>
              <a:rPr lang="hu-HU" sz="1200" b="0" dirty="0" err="1">
                <a:solidFill>
                  <a:prstClr val="black"/>
                </a:solidFill>
              </a:rPr>
              <a:t>Bus-on</a:t>
            </a:r>
            <a:r>
              <a:rPr lang="hu-HU" sz="1200" b="0" dirty="0">
                <a:solidFill>
                  <a:prstClr val="black"/>
                </a:solidFill>
              </a:rPr>
              <a:t> keresztüli </a:t>
            </a:r>
            <a:r>
              <a:rPr lang="hu-HU" sz="1200" b="0" dirty="0">
                <a:solidFill>
                  <a:schemeClr val="tx1"/>
                </a:solidFill>
              </a:rPr>
              <a:t>kommunikációjához (</a:t>
            </a:r>
            <a:r>
              <a:rPr lang="hu-HU" sz="1200" b="0" dirty="0" err="1">
                <a:solidFill>
                  <a:schemeClr val="tx1"/>
                </a:solidFill>
              </a:rPr>
              <a:t>MSc</a:t>
            </a:r>
            <a:r>
              <a:rPr lang="hu-HU" sz="1200" b="0" dirty="0">
                <a:solidFill>
                  <a:schemeClr val="tx1"/>
                </a:solidFill>
              </a:rPr>
              <a:t>)</a:t>
            </a:r>
          </a:p>
          <a:p>
            <a:pPr marL="633413" indent="-628650"/>
            <a:r>
              <a:rPr lang="hu-HU" sz="1200" b="0" dirty="0">
                <a:solidFill>
                  <a:schemeClr val="tx1"/>
                </a:solidFill>
              </a:rPr>
              <a:t>2017 – Kovács Zoltán  (BMGE) - Webes Nyomkövetési Trendek Vizsgálata</a:t>
            </a:r>
          </a:p>
          <a:p>
            <a:pPr marL="633413" indent="-628650"/>
            <a:r>
              <a:rPr lang="hu-HU" sz="1200" b="0" dirty="0">
                <a:solidFill>
                  <a:schemeClr val="tx1"/>
                </a:solidFill>
              </a:rPr>
              <a:t>	Beláz Annamária (NKE) - A magyar </a:t>
            </a:r>
            <a:r>
              <a:rPr lang="hu-HU" sz="1200" b="0" dirty="0" err="1">
                <a:solidFill>
                  <a:schemeClr val="tx1"/>
                </a:solidFill>
              </a:rPr>
              <a:t>kibervédelmi</a:t>
            </a:r>
            <a:r>
              <a:rPr lang="hu-HU" sz="1200" b="0" dirty="0">
                <a:solidFill>
                  <a:schemeClr val="tx1"/>
                </a:solidFill>
              </a:rPr>
              <a:t> szabályozás továbbfejlesztésének lehetőségei, Különös tekintettel a stratégiaalkotásra</a:t>
            </a:r>
          </a:p>
          <a:p>
            <a:pPr marL="633413" indent="-628650"/>
            <a:r>
              <a:rPr lang="hu-HU" sz="1200" b="0" dirty="0">
                <a:solidFill>
                  <a:schemeClr val="tx1"/>
                </a:solidFill>
              </a:rPr>
              <a:t>2018 – </a:t>
            </a:r>
            <a:r>
              <a:rPr lang="hu-HU" sz="1200" b="0" dirty="0" err="1">
                <a:solidFill>
                  <a:schemeClr val="tx1"/>
                </a:solidFill>
              </a:rPr>
              <a:t>Podholiczki</a:t>
            </a:r>
            <a:r>
              <a:rPr lang="hu-HU" sz="1200" b="0" dirty="0">
                <a:solidFill>
                  <a:schemeClr val="tx1"/>
                </a:solidFill>
              </a:rPr>
              <a:t> Evelin (NKE) -  Az információbiztonság felelős szerepe egy közigazgatási szervnél. Biztonságban vannak egészségügyi adataink? (</a:t>
            </a:r>
            <a:r>
              <a:rPr lang="hu-HU" sz="1200" b="0" dirty="0" err="1">
                <a:solidFill>
                  <a:schemeClr val="tx1"/>
                </a:solidFill>
              </a:rPr>
              <a:t>BSc</a:t>
            </a:r>
            <a:r>
              <a:rPr lang="hu-HU" sz="1200" b="0" dirty="0">
                <a:solidFill>
                  <a:schemeClr val="tx1"/>
                </a:solidFill>
              </a:rPr>
              <a:t>)</a:t>
            </a:r>
          </a:p>
          <a:p>
            <a:pPr marL="633413" indent="-628650"/>
            <a:r>
              <a:rPr lang="hu-HU" sz="1200" b="0" dirty="0">
                <a:solidFill>
                  <a:schemeClr val="tx1"/>
                </a:solidFill>
              </a:rPr>
              <a:t>	 </a:t>
            </a:r>
            <a:r>
              <a:rPr lang="hu-HU" sz="1200" b="0" dirty="0" err="1">
                <a:solidFill>
                  <a:schemeClr val="tx1"/>
                </a:solidFill>
              </a:rPr>
              <a:t>Legárd</a:t>
            </a:r>
            <a:r>
              <a:rPr lang="hu-HU" sz="1200" b="0" dirty="0">
                <a:solidFill>
                  <a:schemeClr val="tx1"/>
                </a:solidFill>
              </a:rPr>
              <a:t> Ildikó (NKE) - Az elektronikus információbiztonság-tudatosság és tudatosítás jelenlegi helyzete, lehetőségei és kihívásai a közszolgálatban (</a:t>
            </a:r>
            <a:r>
              <a:rPr lang="hu-HU" sz="1200" b="0" dirty="0" err="1">
                <a:solidFill>
                  <a:schemeClr val="tx1"/>
                </a:solidFill>
              </a:rPr>
              <a:t>MSc</a:t>
            </a:r>
            <a:r>
              <a:rPr lang="hu-HU" sz="1200" b="0" dirty="0">
                <a:solidFill>
                  <a:schemeClr val="tx1"/>
                </a:solidFill>
              </a:rPr>
              <a:t>)</a:t>
            </a:r>
          </a:p>
          <a:p>
            <a:pPr marL="633413" indent="-628650"/>
            <a:r>
              <a:rPr lang="hu-HU" sz="1200" b="0" dirty="0">
                <a:solidFill>
                  <a:schemeClr val="tx1"/>
                </a:solidFill>
              </a:rPr>
              <a:t>2019 - …</a:t>
            </a:r>
          </a:p>
          <a:p>
            <a:pPr marL="633413" indent="-628650"/>
            <a:endParaRPr lang="hu-HU" sz="1200" b="0" dirty="0">
              <a:solidFill>
                <a:prstClr val="black"/>
              </a:solidFill>
            </a:endParaRPr>
          </a:p>
          <a:p>
            <a:pPr lvl="4" eaLnBrk="1" hangingPunct="1">
              <a:spcBef>
                <a:spcPts val="350"/>
              </a:spcBef>
            </a:pPr>
            <a:endParaRPr lang="hu-HU" altLang="hu-HU" sz="1600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lvl="4" eaLnBrk="1" hangingPunct="1">
              <a:spcBef>
                <a:spcPts val="350"/>
              </a:spcBef>
            </a:pPr>
            <a:endParaRPr lang="hu-HU" altLang="hu-HU" sz="1100" b="0" i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ts val="400"/>
              </a:spcBef>
            </a:pPr>
            <a:endParaRPr lang="hu-HU" altLang="hu-HU" sz="1200" b="0" i="1" dirty="0">
              <a:solidFill>
                <a:prstClr val="black"/>
              </a:solidFill>
            </a:endParaRPr>
          </a:p>
          <a:p>
            <a:pPr lvl="4" eaLnBrk="1" hangingPunct="1">
              <a:spcBef>
                <a:spcPts val="400"/>
              </a:spcBef>
            </a:pPr>
            <a:endParaRPr lang="hu-HU" altLang="hu-HU" sz="1200" b="0" i="1" dirty="0">
              <a:solidFill>
                <a:prstClr val="black"/>
              </a:solidFill>
            </a:endParaRPr>
          </a:p>
          <a:p>
            <a:pPr lvl="4" eaLnBrk="1" hangingPunct="1">
              <a:spcBef>
                <a:spcPts val="400"/>
              </a:spcBef>
            </a:pPr>
            <a:endParaRPr lang="hu-HU" altLang="hu-HU" sz="1200" b="0" i="1" dirty="0">
              <a:solidFill>
                <a:prstClr val="black"/>
              </a:solidFill>
            </a:endParaRPr>
          </a:p>
          <a:p>
            <a:pPr lvl="3" eaLnBrk="1" hangingPunct="1">
              <a:spcBef>
                <a:spcPts val="400"/>
              </a:spcBef>
            </a:pPr>
            <a:endParaRPr lang="hu-HU" altLang="hu-HU" sz="1200" b="0" i="1" dirty="0">
              <a:solidFill>
                <a:prstClr val="black"/>
              </a:solidFill>
            </a:endParaRPr>
          </a:p>
          <a:p>
            <a:pPr lvl="1" eaLnBrk="1" hangingPunct="1">
              <a:spcBef>
                <a:spcPts val="600"/>
              </a:spcBef>
            </a:pPr>
            <a:endParaRPr lang="hu-HU" altLang="hu-HU" b="0" dirty="0">
              <a:solidFill>
                <a:prstClr val="black"/>
              </a:solidFill>
            </a:endParaRPr>
          </a:p>
          <a:p>
            <a:pPr eaLnBrk="1" hangingPunct="1">
              <a:spcBef>
                <a:spcPts val="600"/>
              </a:spcBef>
            </a:pPr>
            <a:endParaRPr lang="hu-HU" altLang="hu-HU" b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8625408" y="6019920"/>
            <a:ext cx="702552" cy="495000"/>
          </a:xfrm>
          <a:prstGeom prst="rect">
            <a:avLst/>
          </a:prstGeom>
        </p:spPr>
        <p:txBody>
          <a:bodyPr/>
          <a:lstStyle/>
          <a:p>
            <a:fld id="{DA97D2CF-8120-4B18-B80D-7D973BFEA50F}" type="slidenum">
              <a:rPr lang="hu-HU" sz="1400">
                <a:solidFill>
                  <a:srgbClr val="000000"/>
                </a:solidFill>
                <a:latin typeface="Times New Roman"/>
              </a:rPr>
              <a:pPr/>
              <a:t>6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1374956" y="60043"/>
            <a:ext cx="7920880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r>
              <a:rPr lang="hu-HU" sz="2400" b="1" dirty="0">
                <a:solidFill>
                  <a:srgbClr val="0D0147"/>
                </a:solidFill>
              </a:rPr>
              <a:t>EDDIGI NYERTESEK(2006-2018) - intézményenként</a:t>
            </a:r>
            <a:endParaRPr sz="2400" dirty="0">
              <a:solidFill>
                <a:prstClr val="black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31425642"/>
              </p:ext>
            </p:extLst>
          </p:nvPr>
        </p:nvGraphicFramePr>
        <p:xfrm>
          <a:off x="1651000" y="1227666"/>
          <a:ext cx="6604000" cy="440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4934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8913440" y="5805264"/>
            <a:ext cx="99256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3F13B616-89FC-4754-9A43-C3DB75E6C12E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7</a:t>
            </a:fld>
            <a:endParaRPr dirty="0"/>
          </a:p>
        </p:txBody>
      </p:sp>
      <p:sp>
        <p:nvSpPr>
          <p:cNvPr id="152" name="CustomShape 2"/>
          <p:cNvSpPr/>
          <p:nvPr/>
        </p:nvSpPr>
        <p:spPr>
          <a:xfrm>
            <a:off x="0" y="76320"/>
            <a:ext cx="9905760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hu-HU" sz="3200" b="1" dirty="0">
                <a:solidFill>
                  <a:srgbClr val="0D0147"/>
                </a:solidFill>
                <a:latin typeface="Arial"/>
              </a:rPr>
              <a:t>A 87. program – 2019.09.18.</a:t>
            </a:r>
            <a:endParaRPr sz="3200" dirty="0"/>
          </a:p>
        </p:txBody>
      </p:sp>
      <p:sp>
        <p:nvSpPr>
          <p:cNvPr id="153" name="CustomShape 3"/>
          <p:cNvSpPr/>
          <p:nvPr/>
        </p:nvSpPr>
        <p:spPr>
          <a:xfrm>
            <a:off x="1424608" y="764704"/>
            <a:ext cx="8481152" cy="5040560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endParaRPr lang="hu-HU" sz="1400" dirty="0"/>
          </a:p>
          <a:p>
            <a:pPr>
              <a:tabLst>
                <a:tab pos="1438275" algn="l"/>
              </a:tabLst>
            </a:pPr>
            <a:r>
              <a:rPr lang="hu-HU" sz="1400" b="1" dirty="0"/>
              <a:t>09.30 – 10.00 </a:t>
            </a:r>
            <a:r>
              <a:rPr lang="hu-HU" sz="1400" dirty="0"/>
              <a:t>	</a:t>
            </a:r>
            <a:r>
              <a:rPr lang="hu-HU" sz="1400" b="1" dirty="0"/>
              <a:t>Érkezés, regisztráció</a:t>
            </a:r>
          </a:p>
          <a:p>
            <a:pPr>
              <a:tabLst>
                <a:tab pos="1438275" algn="l"/>
              </a:tabLst>
            </a:pPr>
            <a:endParaRPr lang="hu-HU" sz="1400" dirty="0"/>
          </a:p>
          <a:p>
            <a:pPr>
              <a:tabLst>
                <a:tab pos="1438275" algn="l"/>
              </a:tabLst>
            </a:pPr>
            <a:r>
              <a:rPr lang="hu-HU" sz="1400" b="1" dirty="0"/>
              <a:t>10.00 – 11.30 </a:t>
            </a:r>
            <a:r>
              <a:rPr lang="hu-HU" sz="1400" dirty="0"/>
              <a:t>	</a:t>
            </a:r>
            <a:r>
              <a:rPr lang="hu-HU" sz="1400" b="1" dirty="0"/>
              <a:t>Köszöntő és bevezető gondolatok</a:t>
            </a:r>
          </a:p>
          <a:p>
            <a:pPr>
              <a:tabLst>
                <a:tab pos="1438275" algn="l"/>
              </a:tabLst>
            </a:pPr>
            <a:r>
              <a:rPr lang="hu-HU" sz="1400" dirty="0"/>
              <a:t>	Dr. Ködmön István (Hétpecsét Egyesület) alelnök</a:t>
            </a:r>
          </a:p>
          <a:p>
            <a:pPr>
              <a:tabLst>
                <a:tab pos="1438275" algn="l"/>
              </a:tabLst>
            </a:pPr>
            <a:endParaRPr lang="hu-HU" sz="1400" dirty="0"/>
          </a:p>
          <a:p>
            <a:pPr>
              <a:tabLst>
                <a:tab pos="1438275" algn="l"/>
              </a:tabLst>
            </a:pPr>
            <a:r>
              <a:rPr lang="hu-HU" sz="1400" dirty="0"/>
              <a:t>	</a:t>
            </a:r>
            <a:r>
              <a:rPr lang="hu-HU" sz="1400" b="1" dirty="0"/>
              <a:t>Kiberbiztonság és adatvédelem</a:t>
            </a:r>
          </a:p>
          <a:p>
            <a:pPr>
              <a:tabLst>
                <a:tab pos="1438275" algn="l"/>
              </a:tabLst>
            </a:pPr>
            <a:r>
              <a:rPr lang="hu-HU" sz="1400" b="1" dirty="0"/>
              <a:t>	</a:t>
            </a:r>
            <a:r>
              <a:rPr lang="hu-HU" sz="1400" dirty="0"/>
              <a:t>Nagy Bálint (IVSZ) (</a:t>
            </a:r>
            <a:r>
              <a:rPr lang="hu-HU" sz="1400" dirty="0" err="1"/>
              <a:t>Huawei</a:t>
            </a:r>
            <a:r>
              <a:rPr lang="hu-HU" sz="1400" dirty="0"/>
              <a:t> Technologies Hungary Kft) </a:t>
            </a:r>
            <a:r>
              <a:rPr lang="hu-HU" sz="1400" dirty="0" err="1"/>
              <a:t>Solution</a:t>
            </a:r>
            <a:r>
              <a:rPr lang="hu-HU" sz="1400" dirty="0"/>
              <a:t> </a:t>
            </a:r>
            <a:r>
              <a:rPr lang="hu-HU" sz="1400" dirty="0" err="1"/>
              <a:t>Sales</a:t>
            </a:r>
            <a:r>
              <a:rPr lang="hu-HU" sz="1400" dirty="0"/>
              <a:t> </a:t>
            </a:r>
            <a:r>
              <a:rPr lang="hu-HU" sz="1400" dirty="0" err="1"/>
              <a:t>Director</a:t>
            </a:r>
            <a:r>
              <a:rPr lang="hu-HU" sz="1400" dirty="0"/>
              <a:t> 	(</a:t>
            </a:r>
            <a:r>
              <a:rPr lang="hu-HU" sz="1400" dirty="0" err="1"/>
              <a:t>Huawei</a:t>
            </a:r>
            <a:r>
              <a:rPr lang="hu-HU" sz="1400" dirty="0"/>
              <a:t> Hungary EBG)</a:t>
            </a:r>
          </a:p>
          <a:p>
            <a:pPr>
              <a:tabLst>
                <a:tab pos="1438275" algn="l"/>
              </a:tabLst>
            </a:pPr>
            <a:r>
              <a:rPr lang="hu-HU" sz="1400" b="1" dirty="0"/>
              <a:t>	</a:t>
            </a:r>
          </a:p>
          <a:p>
            <a:pPr>
              <a:tabLst>
                <a:tab pos="1438275" algn="l"/>
              </a:tabLst>
            </a:pPr>
            <a:r>
              <a:rPr lang="hu-HU" sz="1400" b="1" dirty="0"/>
              <a:t>	Folyamatszervezés, mint az információbiztonság eszköze </a:t>
            </a:r>
          </a:p>
          <a:p>
            <a:pPr>
              <a:tabLst>
                <a:tab pos="1438275" algn="l"/>
              </a:tabLst>
            </a:pPr>
            <a:r>
              <a:rPr lang="hu-HU" sz="1400" dirty="0"/>
              <a:t>    	</a:t>
            </a:r>
            <a:r>
              <a:rPr lang="hu-HU" sz="1400" dirty="0" err="1"/>
              <a:t>Pflanzner</a:t>
            </a:r>
            <a:r>
              <a:rPr lang="hu-HU" sz="1400" dirty="0"/>
              <a:t> Sándor (ADAPTO </a:t>
            </a:r>
            <a:r>
              <a:rPr lang="hu-HU" sz="1400" dirty="0" err="1"/>
              <a:t>Solutions</a:t>
            </a:r>
            <a:r>
              <a:rPr lang="hu-HU" sz="1400" dirty="0"/>
              <a:t> Kft.) fejlesztési vezető</a:t>
            </a:r>
          </a:p>
          <a:p>
            <a:pPr>
              <a:tabLst>
                <a:tab pos="1438275" algn="l"/>
              </a:tabLst>
            </a:pPr>
            <a:r>
              <a:rPr lang="hu-HU" sz="1400" b="1" dirty="0"/>
              <a:t>        </a:t>
            </a:r>
          </a:p>
          <a:p>
            <a:pPr>
              <a:tabLst>
                <a:tab pos="1438275" algn="l"/>
              </a:tabLst>
            </a:pPr>
            <a:r>
              <a:rPr lang="hu-HU" sz="1400" b="1" dirty="0"/>
              <a:t>11.30 – 11.50 	Kávé szünet (kávé, üdítő, pogácsa, aprósütemény)</a:t>
            </a:r>
          </a:p>
          <a:p>
            <a:pPr>
              <a:tabLst>
                <a:tab pos="1438275" algn="l"/>
              </a:tabLst>
            </a:pPr>
            <a:endParaRPr lang="hu-HU" sz="1400" b="1" dirty="0"/>
          </a:p>
          <a:p>
            <a:pPr>
              <a:tabLst>
                <a:tab pos="1438275" algn="l"/>
              </a:tabLst>
            </a:pPr>
            <a:r>
              <a:rPr lang="hu-HU" sz="1400" b="1" dirty="0"/>
              <a:t>11.50 – 13.00	Az "Év információvédelmi szak- és diplomadolgozata - 2019 " cím </a:t>
            </a:r>
          </a:p>
          <a:p>
            <a:pPr>
              <a:tabLst>
                <a:tab pos="1438275" algn="l"/>
              </a:tabLst>
            </a:pPr>
            <a:r>
              <a:rPr lang="hu-HU" sz="1400" b="1" dirty="0"/>
              <a:t>	nyerteseinek előadása</a:t>
            </a:r>
          </a:p>
          <a:p>
            <a:pPr>
              <a:tabLst>
                <a:tab pos="1438275" algn="l"/>
              </a:tabLst>
            </a:pPr>
            <a:endParaRPr lang="hu-HU" sz="1400" b="1" dirty="0"/>
          </a:p>
          <a:p>
            <a:pPr>
              <a:tabLst>
                <a:tab pos="1438275" algn="l"/>
              </a:tabLst>
            </a:pPr>
            <a:r>
              <a:rPr lang="hu-HU" sz="1400" b="1" dirty="0"/>
              <a:t>	ITIL 4 + információ biztonság nézőpontjából</a:t>
            </a:r>
            <a:endParaRPr lang="hu-HU" sz="1400" dirty="0"/>
          </a:p>
          <a:p>
            <a:pPr marL="1438275"/>
            <a:r>
              <a:rPr lang="hu-HU" sz="1400" dirty="0"/>
              <a:t>Krauth Péter  (LATERAL Consulting) IT management </a:t>
            </a:r>
            <a:r>
              <a:rPr lang="hu-HU" sz="1400" dirty="0" err="1"/>
              <a:t>trainer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207</Words>
  <Application>Microsoft Office PowerPoint</Application>
  <PresentationFormat>A4 (210x297 mm)</PresentationFormat>
  <Paragraphs>108</Paragraphs>
  <Slides>7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3</vt:i4>
      </vt:variant>
      <vt:variant>
        <vt:lpstr>Diacímek</vt:lpstr>
      </vt:variant>
      <vt:variant>
        <vt:i4>7</vt:i4>
      </vt:variant>
    </vt:vector>
  </HeadingPairs>
  <TitlesOfParts>
    <vt:vector size="16" baseType="lpstr">
      <vt:lpstr>Arial</vt:lpstr>
      <vt:lpstr>Calibri</vt:lpstr>
      <vt:lpstr>StarSymbol</vt:lpstr>
      <vt:lpstr>Tahoma</vt:lpstr>
      <vt:lpstr>Times New Roman</vt:lpstr>
      <vt:lpstr>Wingdings</vt:lpstr>
      <vt:lpstr>Office Theme</vt:lpstr>
      <vt:lpstr>Office Theme</vt:lpstr>
      <vt:lpstr>Office Theme</vt:lpstr>
      <vt:lpstr>PowerPoint-bemutató</vt:lpstr>
      <vt:lpstr>PowerPoint-bemutató</vt:lpstr>
      <vt:lpstr>PowerPoint-bemutató</vt:lpstr>
      <vt:lpstr>PÁLYÁZATI FELHÍVÁS az  „Év információvédelmi szak- és diplomadolgozata - 2019” cím elnyerésére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Tarján Gábor</dc:creator>
  <cp:lastModifiedBy>Tarján Gabor</cp:lastModifiedBy>
  <cp:revision>72</cp:revision>
  <dcterms:modified xsi:type="dcterms:W3CDTF">2019-09-17T13:53:19Z</dcterms:modified>
</cp:coreProperties>
</file>