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92" r:id="rId6"/>
    <p:sldId id="294" r:id="rId7"/>
    <p:sldId id="293" r:id="rId8"/>
    <p:sldId id="291" r:id="rId9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56" d="100"/>
          <a:sy n="56" d="100"/>
        </p:scale>
        <p:origin x="1444" y="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2020. 01. 12.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33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77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60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LXXXIX. Szakmai Fórum
Budapest, 2020. január 15.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3762588" y="2994631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" y="1700808"/>
            <a:ext cx="2182359" cy="46273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601240" y="1556792"/>
            <a:ext cx="4176000" cy="2880000"/>
            <a:chOff x="5601240" y="1556792"/>
            <a:chExt cx="4176000" cy="2880000"/>
          </a:xfrm>
        </p:grpSpPr>
        <p:sp>
          <p:nvSpPr>
            <p:cNvPr id="136" name="CustomShape 4"/>
            <p:cNvSpPr/>
            <p:nvPr/>
          </p:nvSpPr>
          <p:spPr>
            <a:xfrm>
              <a:off x="5601240" y="1556792"/>
              <a:ext cx="4176000" cy="2880000"/>
            </a:xfrm>
            <a:prstGeom prst="wedgeRoundRectCallout">
              <a:avLst>
                <a:gd name="adj1" fmla="val -53591"/>
                <a:gd name="adj2" fmla="val 73740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041240" y="2349000"/>
              <a:ext cx="1367640" cy="1079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16632"/>
            <a:ext cx="8191384" cy="492488"/>
          </a:xfrm>
          <a:prstGeom prst="rect">
            <a:avLst/>
          </a:prstGeom>
        </p:spPr>
        <p:txBody>
          <a:bodyPr anchor="ctr"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 b="1" dirty="0">
                <a:solidFill>
                  <a:srgbClr val="000000"/>
                </a:solidFill>
              </a:rPr>
              <a:t>Visszatekintés és </a:t>
            </a:r>
            <a:r>
              <a:rPr lang="hu-HU" sz="2800" b="1" dirty="0">
                <a:solidFill>
                  <a:schemeClr val="bg1">
                    <a:lumMod val="75000"/>
                  </a:schemeClr>
                </a:solidFill>
              </a:rPr>
              <a:t>2020-as kristálygömb</a:t>
            </a:r>
          </a:p>
        </p:txBody>
      </p:sp>
      <p:sp>
        <p:nvSpPr>
          <p:cNvPr id="135" name="TextShape 3"/>
          <p:cNvSpPr txBox="1"/>
          <p:nvPr/>
        </p:nvSpPr>
        <p:spPr>
          <a:xfrm>
            <a:off x="1428508" y="692696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„Régi” PPT</a:t>
            </a:r>
            <a:br>
              <a:rPr lang="hu-HU" sz="2400" dirty="0">
                <a:solidFill>
                  <a:srgbClr val="000000"/>
                </a:solidFill>
                <a:latin typeface="Arial"/>
              </a:rPr>
            </a:br>
            <a:r>
              <a:rPr lang="hu-HU" sz="2400" dirty="0">
                <a:solidFill>
                  <a:srgbClr val="000000"/>
                </a:solidFill>
                <a:latin typeface="Arial"/>
              </a:rPr>
              <a:t>	adatvagyon </a:t>
            </a:r>
            <a:r>
              <a:rPr lang="hu-HU" sz="2400" dirty="0" err="1">
                <a:solidFill>
                  <a:srgbClr val="000000"/>
                </a:solidFill>
                <a:latin typeface="Arial"/>
              </a:rPr>
              <a:t>vs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. kockázat</a:t>
            </a:r>
            <a:br>
              <a:rPr lang="hu-HU" sz="2400" dirty="0">
                <a:solidFill>
                  <a:srgbClr val="000000"/>
                </a:solidFill>
                <a:latin typeface="Arial"/>
              </a:rPr>
            </a:br>
            <a:br>
              <a:rPr lang="hu-HU" sz="2400" dirty="0">
                <a:solidFill>
                  <a:srgbClr val="000000"/>
                </a:solidFill>
                <a:latin typeface="Arial"/>
              </a:rPr>
            </a:b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lnSpc>
                <a:spcPct val="100000"/>
              </a:lnSpc>
              <a:buSzPct val="25000"/>
              <a:buFontTx/>
              <a:buChar char="-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lnSpc>
                <a:spcPct val="100000"/>
              </a:lnSpc>
              <a:buSzPct val="25000"/>
              <a:buFontTx/>
              <a:buChar char="-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Szervezeti kihívás:	</a:t>
            </a:r>
            <a:r>
              <a:rPr lang="hu-HU" sz="2400" b="1" dirty="0" err="1">
                <a:solidFill>
                  <a:srgbClr val="000000"/>
                </a:solidFill>
                <a:latin typeface="Arial"/>
              </a:rPr>
              <a:t>Outsourcing</a:t>
            </a:r>
            <a:endParaRPr lang="hu-HU" sz="2400" b="1" dirty="0">
              <a:solidFill>
                <a:srgbClr val="000000"/>
              </a:solidFill>
              <a:latin typeface="Arial"/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hu-HU" sz="2400" b="1" dirty="0">
                <a:solidFill>
                  <a:srgbClr val="000000"/>
                </a:solidFill>
              </a:rPr>
              <a:t>Technológiai kihívás:	</a:t>
            </a:r>
            <a:r>
              <a:rPr lang="hu-HU" sz="2400" b="1" dirty="0" err="1">
                <a:solidFill>
                  <a:srgbClr val="000000"/>
                </a:solidFill>
              </a:rPr>
              <a:t>Cloud</a:t>
            </a:r>
            <a:endParaRPr lang="hu-HU" sz="2400" b="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Jogi kihívás:		GDPR</a:t>
            </a: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b="1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Az adatot eszközként használták a támadásra</a:t>
            </a: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26" name="Picture 2" descr="Képtalálat a következőre: „balance”">
            <a:extLst>
              <a:ext uri="{FF2B5EF4-FFF2-40B4-BE49-F238E27FC236}">
                <a16:creationId xmlns:a16="http://schemas.microsoft.com/office/drawing/2014/main" id="{0182D2E6-E87A-4502-9680-95CC79A1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961818"/>
            <a:ext cx="3056338" cy="20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2"/>
          <p:cNvSpPr txBox="1"/>
          <p:nvPr/>
        </p:nvSpPr>
        <p:spPr>
          <a:xfrm>
            <a:off x="1523880" y="116632"/>
            <a:ext cx="8191384" cy="492488"/>
          </a:xfrm>
          <a:prstGeom prst="rect">
            <a:avLst/>
          </a:prstGeom>
        </p:spPr>
        <p:txBody>
          <a:bodyPr anchor="ctr"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 b="1" dirty="0">
                <a:solidFill>
                  <a:schemeClr val="bg1">
                    <a:lumMod val="75000"/>
                  </a:schemeClr>
                </a:solidFill>
              </a:rPr>
              <a:t>Visszatekintés</a:t>
            </a:r>
            <a:r>
              <a:rPr lang="hu-HU" sz="2800" b="1" dirty="0">
                <a:solidFill>
                  <a:srgbClr val="000000"/>
                </a:solidFill>
              </a:rPr>
              <a:t> és 2020-as kristálygömb</a:t>
            </a:r>
          </a:p>
        </p:txBody>
      </p:sp>
      <p:sp>
        <p:nvSpPr>
          <p:cNvPr id="135" name="TextShape 3"/>
          <p:cNvSpPr txBox="1"/>
          <p:nvPr/>
        </p:nvSpPr>
        <p:spPr>
          <a:xfrm>
            <a:off x="1064568" y="908720"/>
            <a:ext cx="8837652" cy="4752528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b="1" dirty="0">
                <a:solidFill>
                  <a:srgbClr val="000000"/>
                </a:solidFill>
              </a:rPr>
              <a:t>Szervezeti kihívás:	</a:t>
            </a:r>
            <a:r>
              <a:rPr lang="hu-HU" sz="2400" b="1" dirty="0" err="1">
                <a:solidFill>
                  <a:srgbClr val="000000"/>
                </a:solidFill>
              </a:rPr>
              <a:t>sharing</a:t>
            </a:r>
            <a:r>
              <a:rPr lang="hu-HU" sz="2400" b="1" dirty="0">
                <a:solidFill>
                  <a:srgbClr val="000000"/>
                </a:solidFill>
              </a:rPr>
              <a:t> &amp; </a:t>
            </a:r>
            <a:r>
              <a:rPr lang="hu-HU" sz="2400" b="1" dirty="0" err="1">
                <a:solidFill>
                  <a:srgbClr val="000000"/>
                </a:solidFill>
              </a:rPr>
              <a:t>collaboration</a:t>
            </a:r>
            <a:r>
              <a:rPr lang="hu-HU" sz="2400" b="1" dirty="0">
                <a:solidFill>
                  <a:srgbClr val="000000"/>
                </a:solidFill>
              </a:rPr>
              <a:t>, UX</a:t>
            </a:r>
          </a:p>
          <a:p>
            <a:pPr lvl="1">
              <a:buSzPct val="25000"/>
              <a:buFont typeface="StarSymbol"/>
              <a:buChar char=""/>
            </a:pPr>
            <a:r>
              <a:rPr lang="hu-HU" sz="2400" b="1" dirty="0">
                <a:solidFill>
                  <a:srgbClr val="000000"/>
                </a:solidFill>
              </a:rPr>
              <a:t>Technológiai kihívás:	</a:t>
            </a: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</a:rPr>
              <a:t>Felforgató technológiák I –</a:t>
            </a:r>
            <a:r>
              <a:rPr lang="hu-HU" sz="2400" dirty="0" err="1">
                <a:solidFill>
                  <a:srgbClr val="000000"/>
                </a:solidFill>
              </a:rPr>
              <a:t>IoT</a:t>
            </a:r>
            <a:r>
              <a:rPr lang="hu-HU" sz="2400" dirty="0">
                <a:solidFill>
                  <a:srgbClr val="000000"/>
                </a:solidFill>
              </a:rPr>
              <a:t>, </a:t>
            </a:r>
            <a:r>
              <a:rPr lang="hu-HU" sz="2400" dirty="0" err="1">
                <a:solidFill>
                  <a:srgbClr val="000000"/>
                </a:solidFill>
              </a:rPr>
              <a:t>blockchain</a:t>
            </a:r>
            <a:r>
              <a:rPr lang="hu-HU" sz="2400" dirty="0">
                <a:solidFill>
                  <a:srgbClr val="000000"/>
                </a:solidFill>
              </a:rPr>
              <a:t>, MI</a:t>
            </a:r>
          </a:p>
          <a:p>
            <a:pPr lvl="1"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</a:rPr>
              <a:t>Felforgató technológiák II – MI, </a:t>
            </a:r>
            <a:r>
              <a:rPr lang="hu-HU" sz="2400" dirty="0" err="1">
                <a:solidFill>
                  <a:srgbClr val="000000"/>
                </a:solidFill>
              </a:rPr>
              <a:t>zero-day</a:t>
            </a:r>
            <a:r>
              <a:rPr lang="hu-HU" sz="2400" dirty="0">
                <a:solidFill>
                  <a:srgbClr val="000000"/>
                </a:solidFill>
              </a:rPr>
              <a:t>-&gt; -1 napos, 					</a:t>
            </a:r>
            <a:r>
              <a:rPr lang="hu-HU" sz="2400" dirty="0" err="1">
                <a:solidFill>
                  <a:srgbClr val="000000"/>
                </a:solidFill>
              </a:rPr>
              <a:t>autonom</a:t>
            </a:r>
            <a:r>
              <a:rPr lang="hu-HU" sz="2400" dirty="0">
                <a:solidFill>
                  <a:srgbClr val="000000"/>
                </a:solidFill>
              </a:rPr>
              <a:t> (</a:t>
            </a:r>
            <a:r>
              <a:rPr lang="hu-HU" sz="2400" dirty="0" err="1">
                <a:solidFill>
                  <a:srgbClr val="000000"/>
                </a:solidFill>
              </a:rPr>
              <a:t>kiber</a:t>
            </a:r>
            <a:r>
              <a:rPr lang="hu-HU" sz="2400" dirty="0">
                <a:solidFill>
                  <a:srgbClr val="000000"/>
                </a:solidFill>
              </a:rPr>
              <a:t>-)fegyverek</a:t>
            </a:r>
          </a:p>
          <a:p>
            <a:pPr lvl="1">
              <a:buSzPct val="25000"/>
              <a:buFont typeface="StarSymbol"/>
              <a:buChar char=""/>
            </a:pPr>
            <a:r>
              <a:rPr lang="hu-HU" sz="2400" b="1" dirty="0">
                <a:solidFill>
                  <a:srgbClr val="000000"/>
                </a:solidFill>
              </a:rPr>
              <a:t>Jogi kihívás:		határokon átnyúló jogi 						szabályozás</a:t>
            </a:r>
            <a:br>
              <a:rPr lang="hu-HU" sz="2400" b="1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Valóban az adat lesz a cél</a:t>
            </a: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Ember</a:t>
            </a: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4236ECB-C654-4B2D-B727-4074DF74A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628" y="4286677"/>
            <a:ext cx="2700660" cy="201263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B917BBC-8B9E-480B-9C0A-E7593CB6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" y="4221088"/>
            <a:ext cx="3499594" cy="20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think global and act local”">
            <a:extLst>
              <a:ext uri="{FF2B5EF4-FFF2-40B4-BE49-F238E27FC236}">
                <a16:creationId xmlns:a16="http://schemas.microsoft.com/office/drawing/2014/main" id="{0A754375-E5DB-4222-815D-102932C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896" y="692696"/>
            <a:ext cx="1811424" cy="18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5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SZUBJEKTÍV TANÁCSOK 2020-RA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Gondolkozz globálisan, cselekedj lokálisan,</a:t>
            </a:r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Hogyan tartják szárazon a puskaport mások, </a:t>
            </a:r>
            <a:br>
              <a:rPr lang="hu-HU" sz="2400" dirty="0">
                <a:solidFill>
                  <a:srgbClr val="000000"/>
                </a:solidFill>
                <a:latin typeface="Arial"/>
              </a:rPr>
            </a:br>
            <a:r>
              <a:rPr lang="hu-HU" sz="2400" dirty="0">
                <a:solidFill>
                  <a:srgbClr val="000000"/>
                </a:solidFill>
                <a:latin typeface="Arial"/>
              </a:rPr>
              <a:t>					mi van nálam</a:t>
            </a:r>
          </a:p>
          <a:p>
            <a:pPr lvl="1">
              <a:lnSpc>
                <a:spcPct val="100000"/>
              </a:lnSpc>
              <a:buSzPct val="25000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Maradj (egészségesen és gazdaságosan) paranoid!</a:t>
            </a:r>
          </a:p>
          <a:p>
            <a:pPr lvl="1">
              <a:lnSpc>
                <a:spcPct val="100000"/>
              </a:lnSpc>
              <a:buSzPct val="25000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Figyelj, tanulj folyamatosan</a:t>
            </a:r>
          </a:p>
          <a:p>
            <a:pPr lvl="1"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</a:rPr>
              <a:t>Élethosszig tanulás – információvédelem területén is</a:t>
            </a:r>
          </a:p>
          <a:p>
            <a:pPr lvl="1"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Amit már tudsz azt használjad (</a:t>
            </a:r>
            <a:r>
              <a:rPr lang="hu-HU" sz="2400" dirty="0" err="1">
                <a:solidFill>
                  <a:srgbClr val="000000"/>
                </a:solidFill>
                <a:latin typeface="Arial"/>
              </a:rPr>
              <a:t>ransomware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 – mentés)</a:t>
            </a: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Digitális transzformáció – paranoid tervezés</a:t>
            </a: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lang="hu-HU" sz="240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22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DAE97E9F-B38C-4E62-8230-E84FDD1828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360712" y="0"/>
            <a:ext cx="6977320" cy="563112"/>
          </a:xfrm>
        </p:spPr>
        <p:txBody>
          <a:bodyPr/>
          <a:lstStyle/>
          <a:p>
            <a:r>
              <a:rPr lang="hu-HU" sz="2800" b="1" dirty="0"/>
              <a:t>A mai program: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41C780D-109B-4ADB-B203-814EF6CD7276}"/>
              </a:ext>
            </a:extLst>
          </p:cNvPr>
          <p:cNvSpPr/>
          <p:nvPr/>
        </p:nvSpPr>
        <p:spPr>
          <a:xfrm>
            <a:off x="1482582" y="889843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10.00 – 11.30 </a:t>
            </a: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	Köszöntő és bevezető gondolatok – </a:t>
            </a:r>
            <a:br>
              <a:rPr lang="hu-HU" b="1" dirty="0">
                <a:solidFill>
                  <a:srgbClr val="660000"/>
                </a:solidFill>
                <a:latin typeface="Open Sans"/>
              </a:rPr>
            </a:br>
            <a:r>
              <a:rPr lang="hu-HU" b="1" dirty="0">
                <a:solidFill>
                  <a:srgbClr val="660000"/>
                </a:solidFill>
                <a:latin typeface="Open Sans"/>
              </a:rPr>
              <a:t>	Aktualitások az információvédelem területén</a:t>
            </a:r>
            <a:br>
              <a:rPr lang="hu-HU" b="1" dirty="0">
                <a:solidFill>
                  <a:srgbClr val="660000"/>
                </a:solidFill>
                <a:latin typeface="Open Sans"/>
              </a:rPr>
            </a:br>
            <a:r>
              <a:rPr lang="hu-HU" b="1" dirty="0">
                <a:solidFill>
                  <a:srgbClr val="660000"/>
                </a:solidFill>
                <a:latin typeface="Open Sans"/>
              </a:rPr>
              <a:t>	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Gasparetz András Hétpecsét Egyesület) elnök</a:t>
            </a: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	A GDPR alkalmazásával összefüggő időszerű kérdések az 	Adatvédelmi Hatóság szemszögéből</a:t>
            </a:r>
            <a:br>
              <a:rPr lang="hu-HU" dirty="0">
                <a:solidFill>
                  <a:srgbClr val="660000"/>
                </a:solidFill>
                <a:latin typeface="Open Sans"/>
              </a:rPr>
            </a:br>
            <a:r>
              <a:rPr lang="hu-HU" dirty="0">
                <a:solidFill>
                  <a:srgbClr val="660000"/>
                </a:solidFill>
                <a:latin typeface="Open Sans"/>
              </a:rPr>
              <a:t>	Dr. Szabó Endre Győző ( Nemzeti Adatvédelmi és</a:t>
            </a:r>
            <a:br>
              <a:rPr lang="hu-HU" dirty="0">
                <a:solidFill>
                  <a:srgbClr val="660000"/>
                </a:solidFill>
                <a:latin typeface="Open Sans"/>
              </a:rPr>
            </a:br>
            <a:r>
              <a:rPr lang="hu-HU" dirty="0">
                <a:solidFill>
                  <a:srgbClr val="660000"/>
                </a:solidFill>
                <a:latin typeface="Open Sans"/>
              </a:rPr>
              <a:t>	 Információszabadság Hatóság) elnökhelyettes</a:t>
            </a: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	Az álhírek terjedése a közösségi médiában - A #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pizzagate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tanulsága</a:t>
            </a:r>
            <a:br>
              <a:rPr lang="hu-HU" b="1" dirty="0">
                <a:solidFill>
                  <a:srgbClr val="660000"/>
                </a:solidFill>
                <a:latin typeface="Open Sans"/>
              </a:rPr>
            </a:br>
            <a:r>
              <a:rPr lang="hu-HU" b="1" dirty="0">
                <a:solidFill>
                  <a:srgbClr val="660000"/>
                </a:solidFill>
                <a:latin typeface="Open Sans"/>
              </a:rPr>
              <a:t>	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Bányász Péter (NKE) egyetemi tanársegéd</a:t>
            </a:r>
            <a:br>
              <a:rPr lang="hu-HU" dirty="0">
                <a:solidFill>
                  <a:srgbClr val="660000"/>
                </a:solidFill>
                <a:latin typeface="Open Sans"/>
              </a:rPr>
            </a:br>
            <a:r>
              <a:rPr lang="hu-HU" dirty="0">
                <a:solidFill>
                  <a:srgbClr val="660000"/>
                </a:solidFill>
                <a:latin typeface="Open Sans"/>
              </a:rPr>
              <a:t>	Dr. </a:t>
            </a:r>
            <a:r>
              <a:rPr lang="hu-HU" dirty="0" err="1">
                <a:solidFill>
                  <a:srgbClr val="660000"/>
                </a:solidFill>
                <a:latin typeface="Open Sans"/>
              </a:rPr>
              <a:t>Pollner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 Péter, Dr. </a:t>
            </a:r>
            <a:r>
              <a:rPr lang="hu-HU" dirty="0" err="1">
                <a:solidFill>
                  <a:srgbClr val="660000"/>
                </a:solidFill>
                <a:latin typeface="Open Sans"/>
              </a:rPr>
              <a:t>Palla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 Gergely (NKE) tudományos főmunkatárs</a:t>
            </a: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11.30 – 11.50 Kávé szünet (kávé, üdítő, pogácsa, aprósütemény)</a:t>
            </a:r>
            <a:endParaRPr lang="hu-HU" dirty="0">
              <a:solidFill>
                <a:srgbClr val="660000"/>
              </a:solidFill>
              <a:latin typeface="Open Sans"/>
            </a:endParaRP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11.50 – 13.00</a:t>
            </a:r>
            <a:br>
              <a:rPr lang="hu-HU" b="1" dirty="0">
                <a:solidFill>
                  <a:srgbClr val="660000"/>
                </a:solidFill>
                <a:latin typeface="Open Sans"/>
              </a:rPr>
            </a:br>
            <a:r>
              <a:rPr lang="hu-HU" b="1" dirty="0">
                <a:solidFill>
                  <a:srgbClr val="660000"/>
                </a:solidFill>
                <a:latin typeface="Open Sans"/>
              </a:rPr>
              <a:t>	 Az MNB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Fintech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stratégiájának bemutatása </a:t>
            </a:r>
          </a:p>
          <a:p>
            <a:r>
              <a:rPr lang="hu-HU" dirty="0">
                <a:solidFill>
                  <a:srgbClr val="660000"/>
                </a:solidFill>
                <a:latin typeface="Open Sans"/>
              </a:rPr>
              <a:t>	Kiss-Mihály Norbert, MNB, Digitalizációs politika és szabályozási 	főosztály, főosztályvezető</a:t>
            </a: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	Az IT biztonság fenntartása az MNB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Fintech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stratégiájában </a:t>
            </a:r>
            <a:br>
              <a:rPr lang="hu-HU" b="1" dirty="0">
                <a:solidFill>
                  <a:srgbClr val="660000"/>
                </a:solidFill>
                <a:latin typeface="Open Sans"/>
              </a:rPr>
            </a:br>
            <a:r>
              <a:rPr lang="hu-HU" b="1" dirty="0">
                <a:solidFill>
                  <a:srgbClr val="660000"/>
                </a:solidFill>
                <a:latin typeface="Open Sans"/>
              </a:rPr>
              <a:t>	</a:t>
            </a:r>
            <a:r>
              <a:rPr lang="hu-HU" dirty="0" err="1">
                <a:solidFill>
                  <a:srgbClr val="660000"/>
                </a:solidFill>
                <a:latin typeface="Open Sans"/>
              </a:rPr>
              <a:t>Biró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 Gabriella,  MNB, Informatikai felügyeleti főosztály, főosztályvezető</a:t>
            </a:r>
          </a:p>
          <a:p>
            <a:r>
              <a:rPr lang="hu-HU" b="0" i="0" dirty="0">
                <a:solidFill>
                  <a:srgbClr val="660000"/>
                </a:solidFill>
                <a:effectLst/>
                <a:latin typeface="Open Sans"/>
              </a:rPr>
              <a:t>13:00 – 15:00 SecAudit workshop (Dr. </a:t>
            </a:r>
            <a:r>
              <a:rPr lang="hu-HU" b="0" i="0" dirty="0" err="1">
                <a:solidFill>
                  <a:srgbClr val="660000"/>
                </a:solidFill>
                <a:effectLst/>
                <a:latin typeface="Open Sans"/>
              </a:rPr>
              <a:t>Leitold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/>
              </a:rPr>
              <a:t> Ferenc)</a:t>
            </a:r>
          </a:p>
        </p:txBody>
      </p:sp>
    </p:spTree>
    <p:extLst>
      <p:ext uri="{BB962C8B-B14F-4D97-AF65-F5344CB8AC3E}">
        <p14:creationId xmlns:p14="http://schemas.microsoft.com/office/powerpoint/2010/main" val="2501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469</Words>
  <Application>Microsoft Office PowerPoint</Application>
  <PresentationFormat>A4 (210x297 mm)</PresentationFormat>
  <Paragraphs>85</Paragraphs>
  <Slides>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</vt:i4>
      </vt:variant>
    </vt:vector>
  </HeadingPairs>
  <TitlesOfParts>
    <vt:vector size="15" baseType="lpstr">
      <vt:lpstr>Arial</vt:lpstr>
      <vt:lpstr>Calibri</vt:lpstr>
      <vt:lpstr>Open Sans</vt:lpstr>
      <vt:lpstr>StarSymbol</vt:lpstr>
      <vt:lpstr>Tahoma</vt:lpstr>
      <vt:lpstr>Times New Roman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Gasparetz András</cp:lastModifiedBy>
  <cp:revision>140</cp:revision>
  <cp:lastPrinted>2016-01-20T05:40:47Z</cp:lastPrinted>
  <dcterms:modified xsi:type="dcterms:W3CDTF">2020-01-13T09:08:19Z</dcterms:modified>
</cp:coreProperties>
</file>