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5"/>
  </p:notesMasterIdLst>
  <p:handoutMasterIdLst>
    <p:handoutMasterId r:id="rId16"/>
  </p:handoutMasterIdLst>
  <p:sldIdLst>
    <p:sldId id="256" r:id="rId4"/>
    <p:sldId id="257" r:id="rId5"/>
    <p:sldId id="271" r:id="rId6"/>
    <p:sldId id="267" r:id="rId7"/>
    <p:sldId id="275" r:id="rId8"/>
    <p:sldId id="268" r:id="rId9"/>
    <p:sldId id="276" r:id="rId10"/>
    <p:sldId id="274" r:id="rId11"/>
    <p:sldId id="277" r:id="rId12"/>
    <p:sldId id="278" r:id="rId13"/>
    <p:sldId id="261" r:id="rId14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08" autoAdjust="0"/>
  </p:normalViewPr>
  <p:slideViewPr>
    <p:cSldViewPr>
      <p:cViewPr varScale="1">
        <p:scale>
          <a:sx n="62" d="100"/>
          <a:sy n="62" d="100"/>
        </p:scale>
        <p:origin x="1476" y="72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03BA8-EF1E-47F7-A7E8-4D47961C074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C769498-FFA6-4EDC-8EAD-8C2EF6F42595}">
      <dgm:prSet phldrT="[Szöveg]"/>
      <dgm:spPr/>
      <dgm:t>
        <a:bodyPr/>
        <a:lstStyle/>
        <a:p>
          <a:r>
            <a:rPr lang="hu-HU" dirty="0" smtClean="0"/>
            <a:t>Papír alapú igazolás</a:t>
          </a:r>
          <a:br>
            <a:rPr lang="hu-HU" dirty="0" smtClean="0"/>
          </a:br>
          <a:r>
            <a:rPr lang="hu-HU" dirty="0" smtClean="0"/>
            <a:t> </a:t>
          </a:r>
          <a:r>
            <a:rPr lang="hu-HU" dirty="0" smtClean="0">
              <a:sym typeface="Wingdings" panose="05000000000000000000" pitchFamily="2" charset="2"/>
            </a:rPr>
            <a:t> 2015 május</a:t>
          </a:r>
          <a:endParaRPr lang="hu-HU" dirty="0"/>
        </a:p>
      </dgm:t>
    </dgm:pt>
    <dgm:pt modelId="{27AD9195-36BD-4920-B9EC-380F16846BE0}" type="parTrans" cxnId="{3DEF152B-9A6E-47A9-A04D-67842538545E}">
      <dgm:prSet/>
      <dgm:spPr/>
      <dgm:t>
        <a:bodyPr/>
        <a:lstStyle/>
        <a:p>
          <a:endParaRPr lang="hu-HU"/>
        </a:p>
      </dgm:t>
    </dgm:pt>
    <dgm:pt modelId="{2E755A71-4FC9-4B39-AEA7-00673EE2E044}" type="sibTrans" cxnId="{3DEF152B-9A6E-47A9-A04D-67842538545E}">
      <dgm:prSet/>
      <dgm:spPr/>
      <dgm:t>
        <a:bodyPr/>
        <a:lstStyle/>
        <a:p>
          <a:endParaRPr lang="hu-HU"/>
        </a:p>
      </dgm:t>
    </dgm:pt>
    <dgm:pt modelId="{A121B7C5-B20F-44A6-8A0F-EEC3CCFD4FE2}">
      <dgm:prSet phldrT="[Szöveg]"/>
      <dgm:spPr/>
      <dgm:t>
        <a:bodyPr/>
        <a:lstStyle/>
        <a:p>
          <a:r>
            <a:rPr lang="hu-HU" dirty="0" smtClean="0"/>
            <a:t>E-mail igazolás </a:t>
          </a:r>
          <a:br>
            <a:rPr lang="hu-HU" dirty="0" smtClean="0"/>
          </a:br>
          <a:r>
            <a:rPr lang="hu-HU" dirty="0" smtClean="0"/>
            <a:t>2015 május </a:t>
          </a:r>
          <a:r>
            <a:rPr lang="hu-HU" dirty="0" smtClean="0">
              <a:sym typeface="Wingdings" panose="05000000000000000000" pitchFamily="2" charset="2"/>
            </a:rPr>
            <a:t></a:t>
          </a:r>
          <a:endParaRPr lang="hu-HU" dirty="0"/>
        </a:p>
      </dgm:t>
    </dgm:pt>
    <dgm:pt modelId="{AB3C5F07-3F2F-4F42-A5C2-2430D6F0993A}" type="parTrans" cxnId="{316762DD-B216-451D-8C3C-34E74F3591FE}">
      <dgm:prSet/>
      <dgm:spPr/>
      <dgm:t>
        <a:bodyPr/>
        <a:lstStyle/>
        <a:p>
          <a:endParaRPr lang="hu-HU"/>
        </a:p>
      </dgm:t>
    </dgm:pt>
    <dgm:pt modelId="{261AFAF1-0251-460D-94E2-4690BDD6A7C8}" type="sibTrans" cxnId="{316762DD-B216-451D-8C3C-34E74F3591FE}">
      <dgm:prSet/>
      <dgm:spPr/>
      <dgm:t>
        <a:bodyPr/>
        <a:lstStyle/>
        <a:p>
          <a:endParaRPr lang="hu-HU"/>
        </a:p>
      </dgm:t>
    </dgm:pt>
    <dgm:pt modelId="{ED3813F4-1DA3-47B8-BFB2-BD685E796729}" type="pres">
      <dgm:prSet presAssocID="{24E03BA8-EF1E-47F7-A7E8-4D47961C074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DC3BFC78-E8EC-4A34-BE6E-7BF779C06BC0}" type="pres">
      <dgm:prSet presAssocID="{4C769498-FFA6-4EDC-8EAD-8C2EF6F42595}" presName="composite" presStyleCnt="0"/>
      <dgm:spPr/>
    </dgm:pt>
    <dgm:pt modelId="{4E421A00-D1B7-4875-82F1-ECCBCDB81D65}" type="pres">
      <dgm:prSet presAssocID="{4C769498-FFA6-4EDC-8EAD-8C2EF6F42595}" presName="LShape" presStyleLbl="alignNode1" presStyleIdx="0" presStyleCnt="3" custScaleX="118229" custScaleY="107234"/>
      <dgm:spPr/>
    </dgm:pt>
    <dgm:pt modelId="{6B55A0D6-3B2B-4173-9CA8-020716CDC8D6}" type="pres">
      <dgm:prSet presAssocID="{4C769498-FFA6-4EDC-8EAD-8C2EF6F42595}" presName="ParentText" presStyleLbl="revTx" presStyleIdx="0" presStyleCnt="2" custScaleX="128634" custScaleY="39839" custLinFactNeighborX="3006" custLinFactNeighborY="-19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B9CB96-8A03-4DCF-A07F-C1D7ACA69A8E}" type="pres">
      <dgm:prSet presAssocID="{4C769498-FFA6-4EDC-8EAD-8C2EF6F42595}" presName="Triangle" presStyleLbl="alignNode1" presStyleIdx="1" presStyleCnt="3"/>
      <dgm:spPr/>
    </dgm:pt>
    <dgm:pt modelId="{1C38F146-E23B-4B17-B7AE-3DB0A89E1BA5}" type="pres">
      <dgm:prSet presAssocID="{2E755A71-4FC9-4B39-AEA7-00673EE2E044}" presName="sibTrans" presStyleCnt="0"/>
      <dgm:spPr/>
    </dgm:pt>
    <dgm:pt modelId="{FDDB859E-B074-472C-8141-83502BF4506F}" type="pres">
      <dgm:prSet presAssocID="{2E755A71-4FC9-4B39-AEA7-00673EE2E044}" presName="space" presStyleCnt="0"/>
      <dgm:spPr/>
    </dgm:pt>
    <dgm:pt modelId="{248C2D48-2F12-4D86-8578-79EA5D4E29E8}" type="pres">
      <dgm:prSet presAssocID="{A121B7C5-B20F-44A6-8A0F-EEC3CCFD4FE2}" presName="composite" presStyleCnt="0"/>
      <dgm:spPr/>
    </dgm:pt>
    <dgm:pt modelId="{55B743C7-4428-4218-9BE7-80FFE073261B}" type="pres">
      <dgm:prSet presAssocID="{A121B7C5-B20F-44A6-8A0F-EEC3CCFD4FE2}" presName="LShape" presStyleLbl="alignNode1" presStyleIdx="2" presStyleCnt="3" custScaleX="109371" custScaleY="121124" custLinFactNeighborX="-4995" custLinFactNeighborY="1126"/>
      <dgm:spPr/>
    </dgm:pt>
    <dgm:pt modelId="{E415E6E1-6204-43B5-A1F5-454DDB3A2B54}" type="pres">
      <dgm:prSet presAssocID="{A121B7C5-B20F-44A6-8A0F-EEC3CCFD4FE2}" presName="ParentText" presStyleLbl="revTx" presStyleIdx="1" presStyleCnt="2" custScaleX="110010" custScaleY="58588" custLinFactNeighborX="2014" custLinFactNeighborY="-20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147CEFC-E4FB-468D-BEC4-4EA1EC08B16F}" type="presOf" srcId="{A121B7C5-B20F-44A6-8A0F-EEC3CCFD4FE2}" destId="{E415E6E1-6204-43B5-A1F5-454DDB3A2B54}" srcOrd="0" destOrd="0" presId="urn:microsoft.com/office/officeart/2009/3/layout/StepUpProcess"/>
    <dgm:cxn modelId="{2643D46C-CDF5-4110-B6A5-653EAE50E923}" type="presOf" srcId="{24E03BA8-EF1E-47F7-A7E8-4D47961C0748}" destId="{ED3813F4-1DA3-47B8-BFB2-BD685E796729}" srcOrd="0" destOrd="0" presId="urn:microsoft.com/office/officeart/2009/3/layout/StepUpProcess"/>
    <dgm:cxn modelId="{316762DD-B216-451D-8C3C-34E74F3591FE}" srcId="{24E03BA8-EF1E-47F7-A7E8-4D47961C0748}" destId="{A121B7C5-B20F-44A6-8A0F-EEC3CCFD4FE2}" srcOrd="1" destOrd="0" parTransId="{AB3C5F07-3F2F-4F42-A5C2-2430D6F0993A}" sibTransId="{261AFAF1-0251-460D-94E2-4690BDD6A7C8}"/>
    <dgm:cxn modelId="{7B15B20B-2AE6-435B-A117-A44AEBC1F99B}" type="presOf" srcId="{4C769498-FFA6-4EDC-8EAD-8C2EF6F42595}" destId="{6B55A0D6-3B2B-4173-9CA8-020716CDC8D6}" srcOrd="0" destOrd="0" presId="urn:microsoft.com/office/officeart/2009/3/layout/StepUpProcess"/>
    <dgm:cxn modelId="{3DEF152B-9A6E-47A9-A04D-67842538545E}" srcId="{24E03BA8-EF1E-47F7-A7E8-4D47961C0748}" destId="{4C769498-FFA6-4EDC-8EAD-8C2EF6F42595}" srcOrd="0" destOrd="0" parTransId="{27AD9195-36BD-4920-B9EC-380F16846BE0}" sibTransId="{2E755A71-4FC9-4B39-AEA7-00673EE2E044}"/>
    <dgm:cxn modelId="{5ABFCAB8-CA0D-4F0E-B65C-32F46DE063C6}" type="presParOf" srcId="{ED3813F4-1DA3-47B8-BFB2-BD685E796729}" destId="{DC3BFC78-E8EC-4A34-BE6E-7BF779C06BC0}" srcOrd="0" destOrd="0" presId="urn:microsoft.com/office/officeart/2009/3/layout/StepUpProcess"/>
    <dgm:cxn modelId="{E3B37669-BCEF-46EF-BDBB-1CFE85307F6C}" type="presParOf" srcId="{DC3BFC78-E8EC-4A34-BE6E-7BF779C06BC0}" destId="{4E421A00-D1B7-4875-82F1-ECCBCDB81D65}" srcOrd="0" destOrd="0" presId="urn:microsoft.com/office/officeart/2009/3/layout/StepUpProcess"/>
    <dgm:cxn modelId="{FCB12470-FF32-4D35-B34E-F0B73793F292}" type="presParOf" srcId="{DC3BFC78-E8EC-4A34-BE6E-7BF779C06BC0}" destId="{6B55A0D6-3B2B-4173-9CA8-020716CDC8D6}" srcOrd="1" destOrd="0" presId="urn:microsoft.com/office/officeart/2009/3/layout/StepUpProcess"/>
    <dgm:cxn modelId="{152BA97C-0221-433E-904F-9727CE5F1609}" type="presParOf" srcId="{DC3BFC78-E8EC-4A34-BE6E-7BF779C06BC0}" destId="{52B9CB96-8A03-4DCF-A07F-C1D7ACA69A8E}" srcOrd="2" destOrd="0" presId="urn:microsoft.com/office/officeart/2009/3/layout/StepUpProcess"/>
    <dgm:cxn modelId="{20A60DAD-5FA0-4C80-A6D6-7D413566F0A5}" type="presParOf" srcId="{ED3813F4-1DA3-47B8-BFB2-BD685E796729}" destId="{1C38F146-E23B-4B17-B7AE-3DB0A89E1BA5}" srcOrd="1" destOrd="0" presId="urn:microsoft.com/office/officeart/2009/3/layout/StepUpProcess"/>
    <dgm:cxn modelId="{416E811D-2B3C-4709-8CCC-D968D7A1432F}" type="presParOf" srcId="{1C38F146-E23B-4B17-B7AE-3DB0A89E1BA5}" destId="{FDDB859E-B074-472C-8141-83502BF4506F}" srcOrd="0" destOrd="0" presId="urn:microsoft.com/office/officeart/2009/3/layout/StepUpProcess"/>
    <dgm:cxn modelId="{FF71F470-429B-41ED-B9BC-1C49ABF30D99}" type="presParOf" srcId="{ED3813F4-1DA3-47B8-BFB2-BD685E796729}" destId="{248C2D48-2F12-4D86-8578-79EA5D4E29E8}" srcOrd="2" destOrd="0" presId="urn:microsoft.com/office/officeart/2009/3/layout/StepUpProcess"/>
    <dgm:cxn modelId="{DEB02EB4-633B-4231-8596-00DC12ADAF71}" type="presParOf" srcId="{248C2D48-2F12-4D86-8578-79EA5D4E29E8}" destId="{55B743C7-4428-4218-9BE7-80FFE073261B}" srcOrd="0" destOrd="0" presId="urn:microsoft.com/office/officeart/2009/3/layout/StepUpProcess"/>
    <dgm:cxn modelId="{6F95D047-5424-4F95-B24A-84679F605199}" type="presParOf" srcId="{248C2D48-2F12-4D86-8578-79EA5D4E29E8}" destId="{E415E6E1-6204-43B5-A1F5-454DDB3A2B5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21A00-D1B7-4875-82F1-ECCBCDB81D65}">
      <dsp:nvSpPr>
        <dsp:cNvPr id="0" name=""/>
        <dsp:cNvSpPr/>
      </dsp:nvSpPr>
      <dsp:spPr>
        <a:xfrm rot="5400000">
          <a:off x="2337528" y="248513"/>
          <a:ext cx="1577876" cy="289475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5A0D6-3B2B-4173-9CA8-020716CDC8D6}">
      <dsp:nvSpPr>
        <dsp:cNvPr id="0" name=""/>
        <dsp:cNvSpPr/>
      </dsp:nvSpPr>
      <dsp:spPr>
        <a:xfrm>
          <a:off x="1895106" y="1400408"/>
          <a:ext cx="2843400" cy="771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Papír alapú igazolás</a:t>
          </a:r>
          <a:br>
            <a:rPr lang="hu-HU" sz="2200" kern="1200" dirty="0" smtClean="0"/>
          </a:br>
          <a:r>
            <a:rPr lang="hu-HU" sz="2200" kern="1200" dirty="0" smtClean="0"/>
            <a:t> </a:t>
          </a:r>
          <a:r>
            <a:rPr lang="hu-HU" sz="2200" kern="1200" dirty="0" smtClean="0">
              <a:sym typeface="Wingdings" panose="05000000000000000000" pitchFamily="2" charset="2"/>
            </a:rPr>
            <a:t> 2015 május</a:t>
          </a:r>
          <a:endParaRPr lang="hu-HU" sz="2200" kern="1200" dirty="0"/>
        </a:p>
      </dsp:txBody>
      <dsp:txXfrm>
        <a:off x="1895106" y="1400408"/>
        <a:ext cx="2843400" cy="771918"/>
      </dsp:txXfrm>
    </dsp:sp>
    <dsp:sp modelId="{52B9CB96-8A03-4DCF-A07F-C1D7ACA69A8E}">
      <dsp:nvSpPr>
        <dsp:cNvPr id="0" name=""/>
        <dsp:cNvSpPr/>
      </dsp:nvSpPr>
      <dsp:spPr>
        <a:xfrm>
          <a:off x="3938521" y="291419"/>
          <a:ext cx="417067" cy="4170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743C7-4428-4218-9BE7-80FFE073261B}">
      <dsp:nvSpPr>
        <dsp:cNvPr id="0" name=""/>
        <dsp:cNvSpPr/>
      </dsp:nvSpPr>
      <dsp:spPr>
        <a:xfrm rot="5400000">
          <a:off x="5250263" y="105110"/>
          <a:ext cx="1782258" cy="267787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5E6E1-6204-43B5-A1F5-454DDB3A2B54}">
      <dsp:nvSpPr>
        <dsp:cNvPr id="0" name=""/>
        <dsp:cNvSpPr/>
      </dsp:nvSpPr>
      <dsp:spPr>
        <a:xfrm>
          <a:off x="5216241" y="944834"/>
          <a:ext cx="2431724" cy="1135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E-mail igazolás </a:t>
          </a:r>
          <a:br>
            <a:rPr lang="hu-HU" sz="2200" kern="1200" dirty="0" smtClean="0"/>
          </a:br>
          <a:r>
            <a:rPr lang="hu-HU" sz="2200" kern="1200" dirty="0" smtClean="0"/>
            <a:t>2015 május </a:t>
          </a:r>
          <a:r>
            <a:rPr lang="hu-HU" sz="2200" kern="1200" dirty="0" smtClean="0">
              <a:sym typeface="Wingdings" panose="05000000000000000000" pitchFamily="2" charset="2"/>
            </a:rPr>
            <a:t></a:t>
          </a:r>
          <a:endParaRPr lang="hu-HU" sz="2200" kern="1200" dirty="0"/>
        </a:p>
      </dsp:txBody>
      <dsp:txXfrm>
        <a:off x="5216241" y="944834"/>
        <a:ext cx="2431724" cy="1135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EBFF-76EF-460F-8233-A494BBCCD3D0}" type="datetimeFigureOut">
              <a:rPr lang="hu-HU" smtClean="0"/>
              <a:t>2016. 03. 08.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4046-E5DA-445F-999C-7E20F4B45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16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ot_name_server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ot_name_server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ot_name_serve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 smtClean="0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339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Január óta: +</a:t>
            </a:r>
            <a:r>
              <a:rPr lang="hu-HU" baseline="0" dirty="0" smtClean="0"/>
              <a:t> 28 tag, </a:t>
            </a:r>
            <a:r>
              <a:rPr lang="hu-HU" baseline="0" dirty="0" err="1" smtClean="0"/>
              <a:t>senirok</a:t>
            </a:r>
            <a:r>
              <a:rPr lang="hu-HU" baseline="0" dirty="0" smtClean="0"/>
              <a:t>: 45 </a:t>
            </a:r>
            <a:r>
              <a:rPr lang="hu-HU" baseline="0" dirty="0" smtClean="0">
                <a:sym typeface="Wingdings" panose="05000000000000000000" pitchFamily="2" charset="2"/>
              </a:rPr>
              <a:t> 51 (29%), </a:t>
            </a:r>
            <a:r>
              <a:rPr lang="hu-HU" baseline="0" dirty="0" err="1" smtClean="0">
                <a:sym typeface="Wingdings" panose="05000000000000000000" pitchFamily="2" charset="2"/>
              </a:rPr>
              <a:t>manager</a:t>
            </a:r>
            <a:r>
              <a:rPr lang="hu-HU" baseline="0" dirty="0" smtClean="0">
                <a:sym typeface="Wingdings" panose="05000000000000000000" pitchFamily="2" charset="2"/>
              </a:rPr>
              <a:t> 30 38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8323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dirty="0" smtClean="0"/>
              <a:t>ISC)² </a:t>
            </a:r>
          </a:p>
          <a:p>
            <a:endParaRPr lang="hu-HU" sz="1200" b="1" i="1" dirty="0" smtClean="0"/>
          </a:p>
          <a:p>
            <a:r>
              <a:rPr lang="hu-HU" sz="1200" b="1" i="1" dirty="0" smtClean="0"/>
              <a:t>ISACA Budapest </a:t>
            </a:r>
            <a:r>
              <a:rPr lang="hu-HU" sz="1200" b="1" i="1" dirty="0" err="1" smtClean="0"/>
              <a:t>Chapter</a:t>
            </a:r>
            <a:endParaRPr lang="hu-HU" sz="1200" b="1" i="1" dirty="0" smtClean="0"/>
          </a:p>
          <a:p>
            <a:r>
              <a:rPr lang="hu-HU" sz="1200" dirty="0" smtClean="0"/>
              <a:t> </a:t>
            </a:r>
            <a:r>
              <a:rPr lang="hu-HU" sz="1200" dirty="0" err="1" smtClean="0"/>
              <a:t>June</a:t>
            </a:r>
            <a:r>
              <a:rPr lang="hu-HU" sz="1200" dirty="0" smtClean="0"/>
              <a:t> 4, 2015, </a:t>
            </a:r>
            <a:r>
              <a:rPr lang="hu-HU" sz="1200" b="1" dirty="0" smtClean="0"/>
              <a:t>“Back </a:t>
            </a:r>
            <a:r>
              <a:rPr lang="hu-HU" sz="1200" b="1" dirty="0" err="1" smtClean="0"/>
              <a:t>to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the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Future</a:t>
            </a:r>
            <a:r>
              <a:rPr lang="hu-HU" sz="1200" b="1" dirty="0" smtClean="0"/>
              <a:t>.”</a:t>
            </a:r>
          </a:p>
          <a:p>
            <a:r>
              <a:rPr lang="hu-HU" sz="1200" b="1" dirty="0" smtClean="0"/>
              <a:t>10% Hétpecsét kupon: HTP15894</a:t>
            </a:r>
          </a:p>
          <a:p>
            <a:r>
              <a:rPr lang="hu-HU" sz="1200" b="1" dirty="0" smtClean="0"/>
              <a:t> </a:t>
            </a:r>
            <a:endParaRPr lang="hu-HU" sz="1200" dirty="0" smtClean="0"/>
          </a:p>
          <a:p>
            <a:r>
              <a:rPr lang="hu-HU" sz="1200" b="1" dirty="0" smtClean="0"/>
              <a:t>ITBN </a:t>
            </a:r>
            <a:r>
              <a:rPr lang="hu-HU" sz="1200" dirty="0" err="1" smtClean="0"/>
              <a:t>Conf-Expo</a:t>
            </a:r>
            <a:r>
              <a:rPr lang="hu-HU" sz="1200" dirty="0" smtClean="0"/>
              <a:t> Szeptember 23-24.</a:t>
            </a:r>
          </a:p>
          <a:p>
            <a:endParaRPr lang="hu-HU" sz="1200" dirty="0" smtClean="0"/>
          </a:p>
          <a:p>
            <a:r>
              <a:rPr lang="hu-HU" sz="1200" dirty="0" smtClean="0"/>
              <a:t>12. </a:t>
            </a:r>
            <a:r>
              <a:rPr lang="hu-HU" sz="1200" b="1" dirty="0" err="1" smtClean="0"/>
              <a:t>Hacktivity</a:t>
            </a:r>
            <a:r>
              <a:rPr lang="hu-HU" sz="1200" dirty="0" smtClean="0"/>
              <a:t> október 9-10.</a:t>
            </a:r>
          </a:p>
          <a:p>
            <a:endParaRPr lang="hu-HU" sz="1200" dirty="0" smtClean="0"/>
          </a:p>
          <a:p>
            <a:r>
              <a:rPr lang="hu-HU" sz="1200" b="1" dirty="0" smtClean="0"/>
              <a:t>WITSEC</a:t>
            </a:r>
            <a:r>
              <a:rPr lang="hu-HU" sz="1200" dirty="0" smtClean="0"/>
              <a:t> - </a:t>
            </a:r>
            <a:r>
              <a:rPr lang="hu-HU" sz="1200" dirty="0" err="1" smtClean="0"/>
              <a:t>Women</a:t>
            </a:r>
            <a:r>
              <a:rPr lang="hu-HU" sz="1200" dirty="0" smtClean="0"/>
              <a:t> </a:t>
            </a:r>
            <a:r>
              <a:rPr lang="hu-HU" sz="1200" dirty="0" err="1" smtClean="0"/>
              <a:t>in</a:t>
            </a:r>
            <a:r>
              <a:rPr lang="hu-HU" sz="1200" dirty="0" smtClean="0"/>
              <a:t> IT </a:t>
            </a:r>
            <a:r>
              <a:rPr lang="hu-HU" sz="1200" dirty="0" err="1" smtClean="0"/>
              <a:t>SECurity</a:t>
            </a:r>
            <a:endParaRPr lang="hu-HU" sz="1200" dirty="0" smtClean="0"/>
          </a:p>
          <a:p>
            <a:endParaRPr lang="hu-HU" sz="1200" dirty="0" smtClean="0"/>
          </a:p>
          <a:p>
            <a:r>
              <a:rPr lang="hu-HU" sz="1200" b="1" dirty="0" smtClean="0"/>
              <a:t>NJSZT</a:t>
            </a:r>
            <a:r>
              <a:rPr lang="hu-HU" sz="1200" dirty="0" smtClean="0"/>
              <a:t> – Alföldi István</a:t>
            </a:r>
          </a:p>
          <a:p>
            <a:r>
              <a:rPr lang="hu-HU" sz="1200" dirty="0" smtClean="0"/>
              <a:t>szegedi Agorában berendezett Informatikai Múzeum </a:t>
            </a:r>
          </a:p>
          <a:p>
            <a:endParaRPr lang="hu-HU" sz="1200" dirty="0" smtClean="0"/>
          </a:p>
          <a:p>
            <a:r>
              <a:rPr lang="hu-HU" sz="1200" b="1" dirty="0" smtClean="0"/>
              <a:t>Újságírók: </a:t>
            </a:r>
            <a:r>
              <a:rPr lang="hu-HU" sz="1200" b="1" dirty="0" err="1" smtClean="0"/>
              <a:t>EuroAstra</a:t>
            </a:r>
            <a:r>
              <a:rPr lang="hu-HU" sz="1200" b="1" dirty="0" smtClean="0"/>
              <a:t>, Sebők Viktória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3037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hu-HU" sz="1200" dirty="0" err="1" smtClean="0"/>
              <a:t>VTech</a:t>
            </a:r>
            <a:r>
              <a:rPr lang="hu-HU" sz="1200" dirty="0" smtClean="0"/>
              <a:t> weboldalairól 5.000.000 felnőtt, illetve 200.000 gyerek adatai és fotói</a:t>
            </a:r>
          </a:p>
          <a:p>
            <a:pPr marL="342900" indent="-342900">
              <a:buFontTx/>
              <a:buChar char="-"/>
            </a:pPr>
            <a:r>
              <a:rPr lang="hu-HU" sz="1200" dirty="0" smtClean="0"/>
              <a:t>az amerikai kormány személyzeti ügyekért felelős hivatala, az Office of </a:t>
            </a:r>
            <a:r>
              <a:rPr lang="hu-HU" sz="1200" dirty="0" err="1" smtClean="0"/>
              <a:t>Personnel</a:t>
            </a:r>
            <a:r>
              <a:rPr lang="hu-HU" sz="1200" dirty="0" smtClean="0"/>
              <a:t> Management (OPM) is. A támadók 22 millió jelenlegi és korábbi alkalmazott adatlapját szerezték meg, és bónuszként ötmillió ujjlenyomatot is letöltöttek</a:t>
            </a:r>
            <a:endParaRPr lang="hu-HU" sz="1200" b="1" dirty="0" smtClean="0">
              <a:sym typeface="Wingdings" panose="05000000000000000000" pitchFamily="2" charset="2"/>
            </a:endParaRPr>
          </a:p>
          <a:p>
            <a:r>
              <a:rPr lang="hu-HU" sz="1200" b="1" dirty="0" smtClean="0">
                <a:sym typeface="Wingdings" panose="05000000000000000000" pitchFamily="2" charset="2"/>
              </a:rPr>
              <a:t>- </a:t>
            </a:r>
            <a:r>
              <a:rPr lang="hu-HU" sz="1200" dirty="0" smtClean="0"/>
              <a:t>Két nagy egészségbiztosítótól, az </a:t>
            </a:r>
            <a:r>
              <a:rPr lang="hu-HU" sz="1200" dirty="0" err="1" smtClean="0"/>
              <a:t>Anthemtől</a:t>
            </a:r>
            <a:r>
              <a:rPr lang="hu-HU" sz="1200" dirty="0" smtClean="0"/>
              <a:t> és a </a:t>
            </a:r>
            <a:r>
              <a:rPr lang="hu-HU" sz="1200" dirty="0" err="1" smtClean="0"/>
              <a:t>Premerától</a:t>
            </a:r>
            <a:r>
              <a:rPr lang="hu-HU" sz="1200" dirty="0" smtClean="0"/>
              <a:t> ügyfelek tízmillióinak orvosi feljegyzéseit lopták el. Biztonsági szakértők mindkét akció mögött a kínai kormánynak dolgozó Deep Panda hackercsoportot sejtik.</a:t>
            </a:r>
            <a:endParaRPr lang="hu-HU" sz="1200" b="1" dirty="0" smtClean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hu-HU" sz="1200" dirty="0" smtClean="0"/>
              <a:t>megfigyelési és adatfeltörési szoftvereket áruló olasz </a:t>
            </a:r>
            <a:r>
              <a:rPr lang="hu-HU" sz="1200" dirty="0" err="1" smtClean="0"/>
              <a:t>Hacking</a:t>
            </a:r>
            <a:r>
              <a:rPr lang="hu-HU" sz="1200" dirty="0" smtClean="0"/>
              <a:t> Team szervereiről töltöttek le, és tettek közzé 400 gigabájt kompromittáló adatot.</a:t>
            </a:r>
          </a:p>
          <a:p>
            <a:pPr marL="342900" indent="-342900">
              <a:buFontTx/>
              <a:buChar char="-"/>
            </a:pPr>
            <a:r>
              <a:rPr lang="hu-HU" sz="1200" dirty="0" err="1" smtClean="0"/>
              <a:t>Ashley</a:t>
            </a:r>
            <a:r>
              <a:rPr lang="hu-HU" sz="1200" dirty="0" smtClean="0"/>
              <a:t> </a:t>
            </a:r>
            <a:r>
              <a:rPr lang="hu-HU" sz="1200" dirty="0" err="1" smtClean="0"/>
              <a:t>Madison-botrányról</a:t>
            </a:r>
            <a:r>
              <a:rPr lang="hu-HU" sz="1200" dirty="0" smtClean="0"/>
              <a:t>. A támadók a házasok számára létrehozott netes </a:t>
            </a:r>
            <a:r>
              <a:rPr lang="hu-HU" sz="1200" dirty="0" err="1" smtClean="0"/>
              <a:t>randioldal</a:t>
            </a:r>
            <a:r>
              <a:rPr lang="hu-HU" sz="1200" dirty="0" smtClean="0"/>
              <a:t> közel negyvenmillió kliensének adataihoz jutottak hozzá</a:t>
            </a:r>
          </a:p>
          <a:p>
            <a:pPr marL="342900" indent="-342900">
              <a:buFontTx/>
              <a:buChar char="-"/>
            </a:pPr>
            <a:r>
              <a:rPr lang="hu-HU" sz="1200" dirty="0" smtClean="0"/>
              <a:t>december 23-án Ukrajnában </a:t>
            </a:r>
            <a:r>
              <a:rPr lang="hu-HU" sz="1200" dirty="0" err="1" smtClean="0"/>
              <a:t>hekkerek</a:t>
            </a:r>
            <a:r>
              <a:rPr lang="hu-HU" sz="1200" dirty="0" smtClean="0"/>
              <a:t> okoztak áramkimaradást</a:t>
            </a:r>
          </a:p>
          <a:p>
            <a:pPr marL="342900" indent="-342900">
              <a:buFontTx/>
              <a:buChar char="-"/>
            </a:pPr>
            <a:r>
              <a:rPr lang="hu-HU" sz="1200" dirty="0" smtClean="0"/>
              <a:t>A teljes BBC hírportált, és az </a:t>
            </a:r>
            <a:r>
              <a:rPr lang="hu-HU" sz="1200" dirty="0" err="1" smtClean="0"/>
              <a:t>iPlayer</a:t>
            </a:r>
            <a:r>
              <a:rPr lang="hu-HU" sz="1200" dirty="0" smtClean="0"/>
              <a:t> nevű internetes műsorvisszajátszó felületet sem lehetett elérni több órán keresztül </a:t>
            </a:r>
          </a:p>
          <a:p>
            <a:pPr marL="342900" indent="-342900">
              <a:buFontTx/>
              <a:buChar char="-"/>
            </a:pPr>
            <a:r>
              <a:rPr lang="hu-HU" sz="1200" dirty="0" smtClean="0"/>
              <a:t>az internet kritikus pontjainak számító, a névfeloldásért felelős </a:t>
            </a:r>
            <a:r>
              <a:rPr lang="hu-HU" sz="1200" dirty="0" smtClean="0">
                <a:hlinkClick r:id="rId3"/>
              </a:rPr>
              <a:t>DNS </a:t>
            </a:r>
            <a:r>
              <a:rPr lang="hu-HU" sz="1200" dirty="0" err="1" smtClean="0">
                <a:hlinkClick r:id="rId3"/>
              </a:rPr>
              <a:t>root</a:t>
            </a:r>
            <a:r>
              <a:rPr lang="hu-HU" sz="1200" dirty="0" smtClean="0">
                <a:hlinkClick r:id="rId3"/>
              </a:rPr>
              <a:t> szervereket</a:t>
            </a:r>
            <a:r>
              <a:rPr lang="hu-HU" sz="1200" dirty="0" smtClean="0"/>
              <a:t> túlterheléses támadás (</a:t>
            </a:r>
            <a:r>
              <a:rPr lang="hu-HU" sz="1200" dirty="0" err="1" smtClean="0"/>
              <a:t>DDoS</a:t>
            </a:r>
            <a:r>
              <a:rPr lang="hu-HU" sz="1200" dirty="0" smtClean="0"/>
              <a:t>) érte</a:t>
            </a:r>
          </a:p>
          <a:p>
            <a:pPr marL="342900" indent="-342900">
              <a:buFontTx/>
              <a:buChar char="-"/>
            </a:pPr>
            <a:r>
              <a:rPr lang="hu-HU" sz="1200" dirty="0" smtClean="0"/>
              <a:t>több mint 250 olyan </a:t>
            </a:r>
            <a:r>
              <a:rPr lang="hu-HU" sz="1200" dirty="0" err="1" smtClean="0"/>
              <a:t>iOS</a:t>
            </a:r>
            <a:r>
              <a:rPr lang="hu-HU" sz="1200" dirty="0" smtClean="0"/>
              <a:t> alkalmazás létezik jelenleg, amelyek sértik az Apple </a:t>
            </a:r>
            <a:r>
              <a:rPr lang="hu-HU" sz="1200" dirty="0" err="1" smtClean="0"/>
              <a:t>App</a:t>
            </a:r>
            <a:r>
              <a:rPr lang="hu-HU" sz="1200" dirty="0" smtClean="0"/>
              <a:t> </a:t>
            </a:r>
            <a:r>
              <a:rPr lang="hu-HU" sz="1200" dirty="0" err="1" smtClean="0"/>
              <a:t>Store</a:t>
            </a:r>
            <a:r>
              <a:rPr lang="hu-HU" sz="1200" dirty="0" smtClean="0"/>
              <a:t> biztonsági irányelveit, vagyis személyes adatokat gyűjtenek a </a:t>
            </a:r>
            <a:r>
              <a:rPr lang="hu-HU" sz="1200" dirty="0" err="1" smtClean="0"/>
              <a:t>felhasználókró</a:t>
            </a: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482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hu-HU" sz="1200" dirty="0" err="1" smtClean="0"/>
              <a:t>VTech</a:t>
            </a:r>
            <a:r>
              <a:rPr lang="hu-HU" sz="1200" dirty="0" smtClean="0"/>
              <a:t> weboldalairól 5.000.000 felnőtt, illetve 200.000 gyerek adatai és fotói</a:t>
            </a:r>
          </a:p>
          <a:p>
            <a:pPr marL="342900" indent="-342900">
              <a:buFontTx/>
              <a:buChar char="-"/>
            </a:pPr>
            <a:r>
              <a:rPr lang="hu-HU" sz="1200" dirty="0" smtClean="0"/>
              <a:t>az amerikai kormány személyzeti ügyekért felelős hivatala, az Office of </a:t>
            </a:r>
            <a:r>
              <a:rPr lang="hu-HU" sz="1200" dirty="0" err="1" smtClean="0"/>
              <a:t>Personnel</a:t>
            </a:r>
            <a:r>
              <a:rPr lang="hu-HU" sz="1200" dirty="0" smtClean="0"/>
              <a:t> Management (OPM) is. A támadók 22 millió jelenlegi és korábbi alkalmazott adatlapját szerezték meg, és bónuszként ötmillió ujjlenyomatot is letöltöttek</a:t>
            </a:r>
            <a:endParaRPr lang="hu-HU" sz="1200" b="1" dirty="0" smtClean="0">
              <a:sym typeface="Wingdings" panose="05000000000000000000" pitchFamily="2" charset="2"/>
            </a:endParaRPr>
          </a:p>
          <a:p>
            <a:r>
              <a:rPr lang="hu-HU" sz="1200" b="1" dirty="0" smtClean="0">
                <a:sym typeface="Wingdings" panose="05000000000000000000" pitchFamily="2" charset="2"/>
              </a:rPr>
              <a:t>- </a:t>
            </a:r>
            <a:r>
              <a:rPr lang="hu-HU" sz="1200" dirty="0" smtClean="0"/>
              <a:t>Két nagy egészségbiztosítótól, az </a:t>
            </a:r>
            <a:r>
              <a:rPr lang="hu-HU" sz="1200" dirty="0" err="1" smtClean="0"/>
              <a:t>Anthemtől</a:t>
            </a:r>
            <a:r>
              <a:rPr lang="hu-HU" sz="1200" dirty="0" smtClean="0"/>
              <a:t> és a </a:t>
            </a:r>
            <a:r>
              <a:rPr lang="hu-HU" sz="1200" dirty="0" err="1" smtClean="0"/>
              <a:t>Premerától</a:t>
            </a:r>
            <a:r>
              <a:rPr lang="hu-HU" sz="1200" dirty="0" smtClean="0"/>
              <a:t> ügyfelek tízmillióinak orvosi feljegyzéseit lopták el. Biztonsági szakértők mindkét akció mögött a kínai kormánynak dolgozó Deep Panda hackercsoportot sejtik.</a:t>
            </a:r>
            <a:endParaRPr lang="hu-HU" sz="1200" b="1" dirty="0" smtClean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hu-HU" sz="1200" dirty="0" smtClean="0"/>
              <a:t>megfigyelési és adatfeltörési szoftvereket áruló olasz </a:t>
            </a:r>
            <a:r>
              <a:rPr lang="hu-HU" sz="1200" dirty="0" err="1" smtClean="0"/>
              <a:t>Hacking</a:t>
            </a:r>
            <a:r>
              <a:rPr lang="hu-HU" sz="1200" dirty="0" smtClean="0"/>
              <a:t> Team szervereiről töltöttek le, és tettek közzé 400 gigabájt kompromittáló adatot.</a:t>
            </a:r>
          </a:p>
          <a:p>
            <a:pPr marL="342900" indent="-342900">
              <a:buFontTx/>
              <a:buChar char="-"/>
            </a:pPr>
            <a:r>
              <a:rPr lang="hu-HU" sz="1200" dirty="0" err="1" smtClean="0"/>
              <a:t>Ashley</a:t>
            </a:r>
            <a:r>
              <a:rPr lang="hu-HU" sz="1200" dirty="0" smtClean="0"/>
              <a:t> </a:t>
            </a:r>
            <a:r>
              <a:rPr lang="hu-HU" sz="1200" dirty="0" err="1" smtClean="0"/>
              <a:t>Madison-botrányról</a:t>
            </a:r>
            <a:r>
              <a:rPr lang="hu-HU" sz="1200" dirty="0" smtClean="0"/>
              <a:t>. A támadók a házasok számára létrehozott netes </a:t>
            </a:r>
            <a:r>
              <a:rPr lang="hu-HU" sz="1200" dirty="0" err="1" smtClean="0"/>
              <a:t>randioldal</a:t>
            </a:r>
            <a:r>
              <a:rPr lang="hu-HU" sz="1200" dirty="0" smtClean="0"/>
              <a:t> közel negyvenmillió kliensének adataihoz jutottak hozzá</a:t>
            </a:r>
          </a:p>
          <a:p>
            <a:pPr marL="342900" indent="-342900">
              <a:buFontTx/>
              <a:buChar char="-"/>
            </a:pPr>
            <a:r>
              <a:rPr lang="hu-HU" sz="1200" dirty="0" smtClean="0"/>
              <a:t>december 23-án Ukrajnában </a:t>
            </a:r>
            <a:r>
              <a:rPr lang="hu-HU" sz="1200" dirty="0" err="1" smtClean="0"/>
              <a:t>hekkerek</a:t>
            </a:r>
            <a:r>
              <a:rPr lang="hu-HU" sz="1200" dirty="0" smtClean="0"/>
              <a:t> okoztak áramkimaradást</a:t>
            </a:r>
          </a:p>
          <a:p>
            <a:pPr marL="342900" indent="-342900">
              <a:buFontTx/>
              <a:buChar char="-"/>
            </a:pPr>
            <a:r>
              <a:rPr lang="hu-HU" sz="1200" dirty="0" smtClean="0"/>
              <a:t>A teljes BBC hírportált, és az </a:t>
            </a:r>
            <a:r>
              <a:rPr lang="hu-HU" sz="1200" dirty="0" err="1" smtClean="0"/>
              <a:t>iPlayer</a:t>
            </a:r>
            <a:r>
              <a:rPr lang="hu-HU" sz="1200" dirty="0" smtClean="0"/>
              <a:t> nevű internetes műsorvisszajátszó felületet sem lehetett elérni több órán keresztül </a:t>
            </a:r>
          </a:p>
          <a:p>
            <a:pPr marL="342900" indent="-342900">
              <a:buFontTx/>
              <a:buChar char="-"/>
            </a:pPr>
            <a:r>
              <a:rPr lang="hu-HU" sz="1200" dirty="0" smtClean="0"/>
              <a:t>az internet kritikus pontjainak számító, a névfeloldásért felelős </a:t>
            </a:r>
            <a:r>
              <a:rPr lang="hu-HU" sz="1200" dirty="0" smtClean="0">
                <a:hlinkClick r:id="rId3"/>
              </a:rPr>
              <a:t>DNS </a:t>
            </a:r>
            <a:r>
              <a:rPr lang="hu-HU" sz="1200" dirty="0" err="1" smtClean="0">
                <a:hlinkClick r:id="rId3"/>
              </a:rPr>
              <a:t>root</a:t>
            </a:r>
            <a:r>
              <a:rPr lang="hu-HU" sz="1200" dirty="0" smtClean="0">
                <a:hlinkClick r:id="rId3"/>
              </a:rPr>
              <a:t> szervereket</a:t>
            </a:r>
            <a:r>
              <a:rPr lang="hu-HU" sz="1200" dirty="0" smtClean="0"/>
              <a:t> túlterheléses támadás (</a:t>
            </a:r>
            <a:r>
              <a:rPr lang="hu-HU" sz="1200" dirty="0" err="1" smtClean="0"/>
              <a:t>DDoS</a:t>
            </a:r>
            <a:r>
              <a:rPr lang="hu-HU" sz="1200" dirty="0" smtClean="0"/>
              <a:t>) érte</a:t>
            </a:r>
          </a:p>
          <a:p>
            <a:pPr marL="342900" indent="-342900">
              <a:buFontTx/>
              <a:buChar char="-"/>
            </a:pPr>
            <a:r>
              <a:rPr lang="hu-HU" sz="1200" dirty="0" smtClean="0"/>
              <a:t>több mint 250 olyan </a:t>
            </a:r>
            <a:r>
              <a:rPr lang="hu-HU" sz="1200" dirty="0" err="1" smtClean="0"/>
              <a:t>iOS</a:t>
            </a:r>
            <a:r>
              <a:rPr lang="hu-HU" sz="1200" dirty="0" smtClean="0"/>
              <a:t> alkalmazás létezik jelenleg, amelyek sértik az Apple </a:t>
            </a:r>
            <a:r>
              <a:rPr lang="hu-HU" sz="1200" dirty="0" err="1" smtClean="0"/>
              <a:t>App</a:t>
            </a:r>
            <a:r>
              <a:rPr lang="hu-HU" sz="1200" dirty="0" smtClean="0"/>
              <a:t> </a:t>
            </a:r>
            <a:r>
              <a:rPr lang="hu-HU" sz="1200" dirty="0" err="1" smtClean="0"/>
              <a:t>Store</a:t>
            </a:r>
            <a:r>
              <a:rPr lang="hu-HU" sz="1200" dirty="0" smtClean="0"/>
              <a:t> biztonsági irányelveit, vagyis személyes adatokat gyűjtenek a </a:t>
            </a:r>
            <a:r>
              <a:rPr lang="hu-HU" sz="1200" dirty="0" err="1" smtClean="0"/>
              <a:t>felhasználókró</a:t>
            </a: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2894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hu-HU" sz="1200" dirty="0" err="1" smtClean="0"/>
              <a:t>VTech</a:t>
            </a:r>
            <a:r>
              <a:rPr lang="hu-HU" sz="1200" dirty="0" smtClean="0"/>
              <a:t> weboldalairól 5.000.000 felnőtt, illetve 200.000 gyerek adatai és fotói</a:t>
            </a:r>
          </a:p>
          <a:p>
            <a:pPr marL="342900" indent="-342900">
              <a:buFontTx/>
              <a:buChar char="-"/>
            </a:pPr>
            <a:r>
              <a:rPr lang="hu-HU" sz="1200" dirty="0" smtClean="0"/>
              <a:t>az amerikai kormány személyzeti ügyekért felelős hivatala, az Office of </a:t>
            </a:r>
            <a:r>
              <a:rPr lang="hu-HU" sz="1200" dirty="0" err="1" smtClean="0"/>
              <a:t>Personnel</a:t>
            </a:r>
            <a:r>
              <a:rPr lang="hu-HU" sz="1200" dirty="0" smtClean="0"/>
              <a:t> Management (OPM) is. A támadók 22 millió jelenlegi és korábbi alkalmazott adatlapját szerezték meg, és bónuszként ötmillió ujjlenyomatot is letöltöttek</a:t>
            </a:r>
            <a:endParaRPr lang="hu-HU" sz="1200" b="1" dirty="0" smtClean="0">
              <a:sym typeface="Wingdings" panose="05000000000000000000" pitchFamily="2" charset="2"/>
            </a:endParaRPr>
          </a:p>
          <a:p>
            <a:r>
              <a:rPr lang="hu-HU" sz="1200" b="1" dirty="0" smtClean="0">
                <a:sym typeface="Wingdings" panose="05000000000000000000" pitchFamily="2" charset="2"/>
              </a:rPr>
              <a:t>- </a:t>
            </a:r>
            <a:r>
              <a:rPr lang="hu-HU" sz="1200" dirty="0" smtClean="0"/>
              <a:t>Két nagy egészségbiztosítótól, az </a:t>
            </a:r>
            <a:r>
              <a:rPr lang="hu-HU" sz="1200" dirty="0" err="1" smtClean="0"/>
              <a:t>Anthemtől</a:t>
            </a:r>
            <a:r>
              <a:rPr lang="hu-HU" sz="1200" dirty="0" smtClean="0"/>
              <a:t> és a </a:t>
            </a:r>
            <a:r>
              <a:rPr lang="hu-HU" sz="1200" dirty="0" err="1" smtClean="0"/>
              <a:t>Premerától</a:t>
            </a:r>
            <a:r>
              <a:rPr lang="hu-HU" sz="1200" dirty="0" smtClean="0"/>
              <a:t> ügyfelek tízmillióinak orvosi feljegyzéseit lopták el. Biztonsági szakértők mindkét akció mögött a kínai kormánynak dolgozó Deep Panda hackercsoportot sejtik.</a:t>
            </a:r>
            <a:endParaRPr lang="hu-HU" sz="1200" b="1" dirty="0" smtClean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hu-HU" sz="1200" dirty="0" smtClean="0"/>
              <a:t>megfigyelési és adatfeltörési szoftvereket áruló olasz </a:t>
            </a:r>
            <a:r>
              <a:rPr lang="hu-HU" sz="1200" dirty="0" err="1" smtClean="0"/>
              <a:t>Hacking</a:t>
            </a:r>
            <a:r>
              <a:rPr lang="hu-HU" sz="1200" dirty="0" smtClean="0"/>
              <a:t> Team szervereiről töltöttek le, és tettek közzé 400 gigabájt kompromittáló adatot.</a:t>
            </a:r>
          </a:p>
          <a:p>
            <a:pPr marL="342900" indent="-342900">
              <a:buFontTx/>
              <a:buChar char="-"/>
            </a:pPr>
            <a:r>
              <a:rPr lang="hu-HU" sz="1200" dirty="0" err="1" smtClean="0"/>
              <a:t>Ashley</a:t>
            </a:r>
            <a:r>
              <a:rPr lang="hu-HU" sz="1200" dirty="0" smtClean="0"/>
              <a:t> </a:t>
            </a:r>
            <a:r>
              <a:rPr lang="hu-HU" sz="1200" dirty="0" err="1" smtClean="0"/>
              <a:t>Madison-botrányról</a:t>
            </a:r>
            <a:r>
              <a:rPr lang="hu-HU" sz="1200" dirty="0" smtClean="0"/>
              <a:t>. A támadók a házasok számára létrehozott netes </a:t>
            </a:r>
            <a:r>
              <a:rPr lang="hu-HU" sz="1200" dirty="0" err="1" smtClean="0"/>
              <a:t>randioldal</a:t>
            </a:r>
            <a:r>
              <a:rPr lang="hu-HU" sz="1200" dirty="0" smtClean="0"/>
              <a:t> közel negyvenmillió kliensének adataihoz jutottak hozzá</a:t>
            </a:r>
          </a:p>
          <a:p>
            <a:pPr marL="342900" indent="-342900">
              <a:buFontTx/>
              <a:buChar char="-"/>
            </a:pPr>
            <a:r>
              <a:rPr lang="hu-HU" sz="1200" dirty="0" smtClean="0"/>
              <a:t>december 23-án Ukrajnában </a:t>
            </a:r>
            <a:r>
              <a:rPr lang="hu-HU" sz="1200" dirty="0" err="1" smtClean="0"/>
              <a:t>hekkerek</a:t>
            </a:r>
            <a:r>
              <a:rPr lang="hu-HU" sz="1200" dirty="0" smtClean="0"/>
              <a:t> okoztak áramkimaradást</a:t>
            </a:r>
          </a:p>
          <a:p>
            <a:pPr marL="342900" indent="-342900">
              <a:buFontTx/>
              <a:buChar char="-"/>
            </a:pPr>
            <a:r>
              <a:rPr lang="hu-HU" sz="1200" dirty="0" smtClean="0"/>
              <a:t>A teljes BBC hírportált, és az </a:t>
            </a:r>
            <a:r>
              <a:rPr lang="hu-HU" sz="1200" dirty="0" err="1" smtClean="0"/>
              <a:t>iPlayer</a:t>
            </a:r>
            <a:r>
              <a:rPr lang="hu-HU" sz="1200" dirty="0" smtClean="0"/>
              <a:t> nevű internetes műsorvisszajátszó felületet sem lehetett elérni több órán keresztül </a:t>
            </a:r>
          </a:p>
          <a:p>
            <a:pPr marL="342900" indent="-342900">
              <a:buFontTx/>
              <a:buChar char="-"/>
            </a:pPr>
            <a:r>
              <a:rPr lang="hu-HU" sz="1200" dirty="0" smtClean="0"/>
              <a:t>az internet kritikus pontjainak számító, a névfeloldásért felelős </a:t>
            </a:r>
            <a:r>
              <a:rPr lang="hu-HU" sz="1200" dirty="0" smtClean="0">
                <a:hlinkClick r:id="rId3"/>
              </a:rPr>
              <a:t>DNS </a:t>
            </a:r>
            <a:r>
              <a:rPr lang="hu-HU" sz="1200" dirty="0" err="1" smtClean="0">
                <a:hlinkClick r:id="rId3"/>
              </a:rPr>
              <a:t>root</a:t>
            </a:r>
            <a:r>
              <a:rPr lang="hu-HU" sz="1200" dirty="0" smtClean="0">
                <a:hlinkClick r:id="rId3"/>
              </a:rPr>
              <a:t> szervereket</a:t>
            </a:r>
            <a:r>
              <a:rPr lang="hu-HU" sz="1200" dirty="0" smtClean="0"/>
              <a:t> túlterheléses támadás (</a:t>
            </a:r>
            <a:r>
              <a:rPr lang="hu-HU" sz="1200" dirty="0" err="1" smtClean="0"/>
              <a:t>DDoS</a:t>
            </a:r>
            <a:r>
              <a:rPr lang="hu-HU" sz="1200" dirty="0" smtClean="0"/>
              <a:t>) érte</a:t>
            </a:r>
          </a:p>
          <a:p>
            <a:pPr marL="342900" indent="-342900">
              <a:buFontTx/>
              <a:buChar char="-"/>
            </a:pPr>
            <a:r>
              <a:rPr lang="hu-HU" sz="1200" dirty="0" smtClean="0"/>
              <a:t>több mint 250 olyan </a:t>
            </a:r>
            <a:r>
              <a:rPr lang="hu-HU" sz="1200" dirty="0" err="1" smtClean="0"/>
              <a:t>iOS</a:t>
            </a:r>
            <a:r>
              <a:rPr lang="hu-HU" sz="1200" dirty="0" smtClean="0"/>
              <a:t> alkalmazás létezik jelenleg, amelyek sértik az Apple </a:t>
            </a:r>
            <a:r>
              <a:rPr lang="hu-HU" sz="1200" dirty="0" err="1" smtClean="0"/>
              <a:t>App</a:t>
            </a:r>
            <a:r>
              <a:rPr lang="hu-HU" sz="1200" dirty="0" smtClean="0"/>
              <a:t> </a:t>
            </a:r>
            <a:r>
              <a:rPr lang="hu-HU" sz="1200" dirty="0" err="1" smtClean="0"/>
              <a:t>Store</a:t>
            </a:r>
            <a:r>
              <a:rPr lang="hu-HU" sz="1200" dirty="0" smtClean="0"/>
              <a:t> biztonsági irányelveit, vagyis személyes adatokat gyűjtenek a </a:t>
            </a:r>
            <a:r>
              <a:rPr lang="hu-HU" sz="1200" dirty="0" err="1" smtClean="0"/>
              <a:t>felhasználókró</a:t>
            </a: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8572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linkedin.com/groups/6541683" TargetMode="External"/><Relationship Id="rId4" Type="http://schemas.openxmlformats.org/officeDocument/2006/relationships/hyperlink" Target="http://www.hetpecset.h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itkar@hetpecset.hu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849240" y="836640"/>
            <a:ext cx="8419680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„Információvédelem menedzselése”
</a:t>
            </a:r>
            <a:r>
              <a:rPr lang="hu-HU" sz="2400" dirty="0" smtClean="0">
                <a:solidFill>
                  <a:srgbClr val="000000"/>
                </a:solidFill>
                <a:latin typeface="Arial"/>
              </a:rPr>
              <a:t>LXX. 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Szakmai Fórum
Budapest, </a:t>
            </a:r>
            <a:r>
              <a:rPr lang="hu-HU" sz="2400" dirty="0" smtClean="0">
                <a:solidFill>
                  <a:srgbClr val="000000"/>
                </a:solidFill>
                <a:latin typeface="Arial"/>
              </a:rPr>
              <a:t>2016. március 16.</a:t>
            </a:r>
            <a:endParaRPr dirty="0"/>
          </a:p>
        </p:txBody>
      </p:sp>
      <p:sp>
        <p:nvSpPr>
          <p:cNvPr id="132" name="TextShape 2"/>
          <p:cNvSpPr txBox="1"/>
          <p:nvPr/>
        </p:nvSpPr>
        <p:spPr>
          <a:xfrm>
            <a:off x="632520" y="2493000"/>
            <a:ext cx="8856984" cy="35298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 </a:t>
            </a:r>
            <a:r>
              <a:rPr lang="hu-HU" sz="3200" b="1" dirty="0" smtClean="0">
                <a:solidFill>
                  <a:srgbClr val="000000"/>
                </a:solidFill>
              </a:rPr>
              <a:t>(hírek, aktualitások…)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 smtClean="0">
                <a:solidFill>
                  <a:srgbClr val="0D0147"/>
                </a:solidFill>
                <a:latin typeface="Arial"/>
              </a:rPr>
              <a:t>Tarján Gábor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</a:t>
            </a:r>
            <a:r>
              <a:rPr lang="hu-HU" sz="1600" dirty="0" err="1" smtClean="0">
                <a:solidFill>
                  <a:srgbClr val="0D0147"/>
                </a:solidFill>
                <a:latin typeface="Arial"/>
              </a:rPr>
              <a:t>al-elnök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 smtClean="0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60712" y="-243408"/>
            <a:ext cx="6506020" cy="1145160"/>
          </a:xfrm>
        </p:spPr>
        <p:txBody>
          <a:bodyPr/>
          <a:lstStyle/>
          <a:p>
            <a:r>
              <a:rPr lang="hu-HU" sz="2400" b="1" dirty="0" smtClean="0"/>
              <a:t>Aktualitások – információvédelem a jogban</a:t>
            </a:r>
            <a:endParaRPr lang="hu-HU" sz="24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90600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t>11</a:t>
            </a:fld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Arial"/>
              </a:rPr>
              <a:t>MAI PROGRAM</a:t>
            </a:r>
            <a:endParaRPr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905759" cy="388843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208584" y="567498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 smtClean="0"/>
              <a:t>és 13.00 h-tól Közgyűlés 2016!</a:t>
            </a:r>
            <a:endParaRPr lang="hu-H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2</a:t>
            </a:fld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0D0147"/>
                </a:solidFill>
                <a:latin typeface="Arial"/>
              </a:rPr>
              <a:t>HÉTPECSÉT INFORMÁCIÓBIZTONSÁGI EGYESÜLET</a:t>
            </a:r>
            <a:endParaRPr dirty="0"/>
          </a:p>
        </p:txBody>
      </p:sp>
      <p:sp>
        <p:nvSpPr>
          <p:cNvPr id="135" name="TextShape 3"/>
          <p:cNvSpPr txBox="1"/>
          <p:nvPr/>
        </p:nvSpPr>
        <p:spPr>
          <a:xfrm>
            <a:off x="1136576" y="1196752"/>
            <a:ext cx="8191384" cy="496855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Céljaink: 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információs társadalom biztonságának támogatása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információvédelem kultúrájának és ismereteinek terjesztése, a tudatosság kialakítása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5601240" y="1556792"/>
            <a:ext cx="4176000" cy="2880000"/>
            <a:chOff x="5601240" y="1556792"/>
            <a:chExt cx="4176000" cy="2880000"/>
          </a:xfrm>
        </p:grpSpPr>
        <p:sp>
          <p:nvSpPr>
            <p:cNvPr id="136" name="CustomShape 4"/>
            <p:cNvSpPr/>
            <p:nvPr/>
          </p:nvSpPr>
          <p:spPr>
            <a:xfrm>
              <a:off x="5601240" y="1556792"/>
              <a:ext cx="4176000" cy="2880000"/>
            </a:xfrm>
            <a:prstGeom prst="wedgeRoundRectCallout">
              <a:avLst>
                <a:gd name="adj1" fmla="val -53591"/>
                <a:gd name="adj2" fmla="val 73740"/>
                <a:gd name="adj3" fmla="val 16667"/>
              </a:avLst>
            </a:prstGeom>
            <a:solidFill>
              <a:srgbClr val="FFFFFF"/>
            </a:solidFill>
            <a:ln w="57240">
              <a:solidFill>
                <a:srgbClr val="FF3300"/>
              </a:solidFill>
              <a:round/>
            </a:ln>
          </p:spPr>
          <p:txBody>
            <a:bodyPr wrap="none" lIns="36000" tIns="18000" rIns="36000" bIns="18000" anchor="ctr"/>
            <a:lstStyle/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A fórum résztvevők véleménye:</a:t>
              </a: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„hosszú és ismétlődő a bevezető”</a:t>
              </a: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Az új résztvevők a bevezető fóliákon </a:t>
              </a: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ismerkedhetnek meg az Egyesülettel</a:t>
              </a: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</p:txBody>
        </p:sp>
        <p:sp>
          <p:nvSpPr>
            <p:cNvPr id="137" name="CustomShape 5"/>
            <p:cNvSpPr/>
            <p:nvPr/>
          </p:nvSpPr>
          <p:spPr>
            <a:xfrm>
              <a:off x="7041240" y="2349000"/>
              <a:ext cx="1367640" cy="10796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CC99"/>
            </a:solidFill>
            <a:ln w="57240">
              <a:solidFill>
                <a:srgbClr val="FF3300"/>
              </a:solidFill>
              <a:round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Kép 4" descr="7P_honlap_print screen_071105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608" y="1196752"/>
            <a:ext cx="3151771" cy="229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3</a:t>
            </a:fld>
            <a:endParaRPr lang="hu-HU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latin typeface="Arial" charset="0"/>
                <a:cs typeface="Arial" charset="0"/>
              </a:rPr>
              <a:t>A HONLAP: </a:t>
            </a:r>
            <a:r>
              <a:rPr lang="hu-HU" sz="2400" b="1" dirty="0" err="1" smtClean="0">
                <a:latin typeface="Arial" charset="0"/>
                <a:cs typeface="Arial" charset="0"/>
              </a:rPr>
              <a:t>www.hetpecset.hu</a:t>
            </a:r>
            <a:endParaRPr lang="hu-HU" sz="2400" b="1" dirty="0" smtClean="0">
              <a:latin typeface="Arial" charset="0"/>
              <a:cs typeface="Arial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4489" y="4221088"/>
            <a:ext cx="9288462" cy="187491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800" dirty="0" smtClean="0">
                <a:latin typeface="Arial" charset="0"/>
                <a:cs typeface="Arial" charset="0"/>
              </a:rPr>
              <a:t>Minden ami volt, és</a:t>
            </a:r>
          </a:p>
          <a:p>
            <a:pPr marL="342900" lvl="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000" b="1" dirty="0" smtClean="0">
              <a:latin typeface="Arial" charset="0"/>
              <a:cs typeface="Arial" charset="0"/>
            </a:endParaRPr>
          </a:p>
          <a:p>
            <a:pPr marL="342900" lvl="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 charset="0"/>
                <a:cs typeface="Arial" charset="0"/>
              </a:rPr>
              <a:t>Hírfigyelés nyilvános,</a:t>
            </a:r>
          </a:p>
          <a:p>
            <a:pPr marL="342900" lvl="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 charset="0"/>
                <a:cs typeface="Arial" charset="0"/>
              </a:rPr>
              <a:t>Hírfigyelés kereshető</a:t>
            </a:r>
            <a:endParaRPr lang="hu-HU" sz="2000" dirty="0" smtClean="0">
              <a:latin typeface="Arial" charset="0"/>
              <a:cs typeface="Arial" charset="0"/>
            </a:endParaRPr>
          </a:p>
          <a:p>
            <a:pPr marL="342900" lvl="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b="1" i="1" dirty="0" err="1" smtClean="0">
                <a:latin typeface="Arial" charset="0"/>
                <a:cs typeface="Arial" charset="0"/>
              </a:rPr>
              <a:t>LinkedIn</a:t>
            </a:r>
            <a:r>
              <a:rPr lang="hu-HU" sz="2000" b="1" i="1" dirty="0" smtClean="0">
                <a:latin typeface="Arial" charset="0"/>
                <a:cs typeface="Arial" charset="0"/>
              </a:rPr>
              <a:t> interfész</a:t>
            </a:r>
          </a:p>
          <a:p>
            <a:pPr lvl="2" eaLnBrk="1" hangingPunct="1"/>
            <a:r>
              <a:rPr lang="hu-HU" sz="2000" b="1" i="1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hu-HU" sz="2800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040" y="692696"/>
            <a:ext cx="4454486" cy="49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3" y="1690297"/>
            <a:ext cx="4049333" cy="2160240"/>
          </a:xfrm>
          <a:prstGeom prst="rect">
            <a:avLst/>
          </a:prstGeom>
        </p:spPr>
      </p:pic>
      <p:sp>
        <p:nvSpPr>
          <p:cNvPr id="146" name="TextShape 1"/>
          <p:cNvSpPr txBox="1"/>
          <p:nvPr/>
        </p:nvSpPr>
        <p:spPr>
          <a:xfrm>
            <a:off x="1712640" y="260648"/>
            <a:ext cx="7776240" cy="647632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 smtClean="0">
                <a:solidFill>
                  <a:srgbClr val="0D0147"/>
                </a:solidFill>
                <a:latin typeface="Arial"/>
              </a:rPr>
              <a:t>Hétpecsét csoport a </a:t>
            </a:r>
            <a:r>
              <a:rPr lang="hu-HU" sz="2400" b="1" dirty="0" err="1" smtClean="0">
                <a:solidFill>
                  <a:srgbClr val="0D0147"/>
                </a:solidFill>
                <a:latin typeface="Arial"/>
              </a:rPr>
              <a:t>LinkedIn-en</a:t>
            </a:r>
            <a:r>
              <a:rPr lang="hu-HU" sz="2400" b="1" dirty="0" smtClean="0">
                <a:solidFill>
                  <a:srgbClr val="0D0147"/>
                </a:solidFill>
                <a:latin typeface="Arial"/>
              </a:rPr>
              <a:t>, </a:t>
            </a:r>
            <a:r>
              <a:rPr lang="hu-HU" sz="2400" b="1" dirty="0" smtClean="0">
                <a:solidFill>
                  <a:srgbClr val="0D0147"/>
                </a:solidFill>
                <a:latin typeface="Arial"/>
              </a:rPr>
              <a:t>205 (!) </a:t>
            </a:r>
            <a:r>
              <a:rPr lang="hu-HU" sz="2400" b="1" dirty="0" smtClean="0">
                <a:solidFill>
                  <a:srgbClr val="0D0147"/>
                </a:solidFill>
                <a:latin typeface="Arial"/>
              </a:rPr>
              <a:t>csoporttag</a:t>
            </a:r>
            <a:r>
              <a:rPr lang="hu-HU" sz="2800" b="1" dirty="0">
                <a:solidFill>
                  <a:srgbClr val="0D0147"/>
                </a:solidFill>
                <a:latin typeface="Arial"/>
              </a:rPr>
              <a:t>
</a:t>
            </a:r>
            <a:endParaRPr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280" y="3176751"/>
            <a:ext cx="2847982" cy="134757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31" y="4437111"/>
            <a:ext cx="8767633" cy="186485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957" y="1327397"/>
            <a:ext cx="4348923" cy="3109714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151340" y="2967335"/>
            <a:ext cx="160332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199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hu-HU" sz="199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0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296883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96" y="3424932"/>
            <a:ext cx="1633708" cy="1426772"/>
          </a:xfrm>
          <a:prstGeom prst="rect">
            <a:avLst/>
          </a:prstGeom>
        </p:spPr>
      </p:pic>
      <p:pic>
        <p:nvPicPr>
          <p:cNvPr id="1026" name="Picture 2" descr="http://balancedbabe.com/wp-content/uploads/2014/09/resumehandwritinganalys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36" y="4005064"/>
            <a:ext cx="2298303" cy="129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53502872"/>
              </p:ext>
            </p:extLst>
          </p:nvPr>
        </p:nvGraphicFramePr>
        <p:xfrm>
          <a:off x="2216696" y="1206200"/>
          <a:ext cx="9282536" cy="2849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5415" y="2343137"/>
            <a:ext cx="35710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Kiadott CPE pont igazolások</a:t>
            </a:r>
          </a:p>
          <a:p>
            <a:endParaRPr lang="hu-H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2014. május – </a:t>
            </a:r>
            <a:r>
              <a:rPr lang="hu-HU" b="1" dirty="0" smtClean="0"/>
              <a:t>	42 </a:t>
            </a:r>
            <a:r>
              <a:rPr lang="hu-HU" b="1" dirty="0"/>
              <a:t>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2014. szeptember – </a:t>
            </a:r>
            <a:r>
              <a:rPr lang="hu-HU" b="1" dirty="0" smtClean="0"/>
              <a:t>	39 </a:t>
            </a:r>
            <a:r>
              <a:rPr lang="hu-HU" b="1" dirty="0"/>
              <a:t>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2014. november – </a:t>
            </a:r>
            <a:r>
              <a:rPr lang="hu-HU" b="1" dirty="0" smtClean="0"/>
              <a:t>	38 </a:t>
            </a:r>
            <a:r>
              <a:rPr lang="hu-HU" b="1" dirty="0"/>
              <a:t>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2015. január – </a:t>
            </a:r>
            <a:r>
              <a:rPr lang="hu-HU" b="1" dirty="0" smtClean="0"/>
              <a:t>	47 </a:t>
            </a:r>
            <a:r>
              <a:rPr lang="hu-HU" b="1" dirty="0"/>
              <a:t>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2015. március – </a:t>
            </a:r>
            <a:r>
              <a:rPr lang="hu-HU" b="1" dirty="0" smtClean="0"/>
              <a:t>	44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2015. május –		35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2015. szeptember –	40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2015. </a:t>
            </a:r>
            <a:r>
              <a:rPr lang="hu-HU" b="1" dirty="0" smtClean="0"/>
              <a:t>november </a:t>
            </a:r>
            <a:r>
              <a:rPr lang="hu-HU" b="1" dirty="0" smtClean="0"/>
              <a:t>-  </a:t>
            </a:r>
            <a:r>
              <a:rPr lang="hu-HU" b="1" dirty="0" smtClean="0"/>
              <a:t>	54 </a:t>
            </a:r>
            <a:r>
              <a:rPr lang="hu-HU" b="1" dirty="0" smtClean="0"/>
              <a:t>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2016. január - 		51 db</a:t>
            </a:r>
            <a:endParaRPr lang="hu-HU" b="1" dirty="0"/>
          </a:p>
          <a:p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216696" y="-161440"/>
            <a:ext cx="6617280" cy="870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 sz="2800" b="1" kern="0" dirty="0" smtClean="0">
                <a:solidFill>
                  <a:sysClr val="windowText" lastClr="000000"/>
                </a:solidFill>
              </a:rPr>
              <a:t>ISACA CPE pontok kiadása</a:t>
            </a:r>
            <a:endParaRPr lang="hu-HU" sz="28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/>
          <p:cNvSpPr txBox="1"/>
          <p:nvPr/>
        </p:nvSpPr>
        <p:spPr>
          <a:xfrm>
            <a:off x="2216696" y="152280"/>
            <a:ext cx="7488904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 smtClean="0">
                <a:solidFill>
                  <a:srgbClr val="0D0147"/>
                </a:solidFill>
                <a:latin typeface="Arial"/>
              </a:rPr>
              <a:t>2016-os fogadalmak a Hétpecsétnél:</a:t>
            </a:r>
            <a:endParaRPr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060" y="692696"/>
            <a:ext cx="3860493" cy="535302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88504" y="2276872"/>
            <a:ext cx="5760640" cy="376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>A </a:t>
            </a:r>
            <a:r>
              <a:rPr lang="hu-HU" altLang="hu-HU" sz="1800" b="1" dirty="0">
                <a:solidFill>
                  <a:srgbClr val="0D0147"/>
                </a:solidFill>
                <a:latin typeface="Arial" charset="0"/>
              </a:rPr>
              <a:t>Hétpecsét Információbiztonsági Egyesület</a:t>
            </a: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> </a:t>
            </a:r>
            <a:endParaRPr lang="hu-HU" altLang="hu-HU" sz="1800" dirty="0" smtClean="0">
              <a:solidFill>
                <a:srgbClr val="0D0147"/>
              </a:solidFill>
              <a:latin typeface="Arial" charset="0"/>
            </a:endParaRPr>
          </a:p>
          <a:p>
            <a:pPr algn="ctr">
              <a:buClrTx/>
              <a:buFontTx/>
              <a:buNone/>
            </a:pPr>
            <a:endParaRPr lang="hu-HU" altLang="hu-HU" sz="1800" dirty="0" smtClean="0">
              <a:solidFill>
                <a:srgbClr val="0D0147"/>
              </a:solidFill>
              <a:latin typeface="Arial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megtartja a fórumokat,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kiírja az „</a:t>
            </a:r>
            <a:r>
              <a:rPr lang="hu-HU" altLang="hu-HU" sz="1800" dirty="0" err="1" smtClean="0">
                <a:solidFill>
                  <a:srgbClr val="0D0147"/>
                </a:solidFill>
                <a:latin typeface="Arial" charset="0"/>
              </a:rPr>
              <a:t>Az</a:t>
            </a: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 év információbiztonsági újságírója” pályázatot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kiírja </a:t>
            </a: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>az „</a:t>
            </a:r>
            <a:r>
              <a:rPr lang="hu-HU" altLang="hu-HU" sz="1800" dirty="0" err="1">
                <a:solidFill>
                  <a:srgbClr val="0D0147"/>
                </a:solidFill>
                <a:latin typeface="Arial" charset="0"/>
              </a:rPr>
              <a:t>Az</a:t>
            </a: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> év </a:t>
            </a: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információvédelmi szak- és diplomadolgozata” pályázatot</a:t>
            </a:r>
          </a:p>
          <a:p>
            <a:pPr marL="285750" indent="-285750" algn="ctr">
              <a:buClrTx/>
              <a:buFontTx/>
              <a:buChar char="-"/>
            </a:pPr>
            <a:endParaRPr lang="hu-HU" altLang="hu-HU" sz="1800" dirty="0">
              <a:solidFill>
                <a:srgbClr val="0D0147"/>
              </a:solidFill>
              <a:latin typeface="Arial" charset="0"/>
            </a:endParaRPr>
          </a:p>
          <a:p>
            <a:pPr algn="ctr">
              <a:buClrTx/>
              <a:buFontTx/>
              <a:buNone/>
            </a:pP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Továbbra is igyekszik az érintettek </a:t>
            </a:r>
          </a:p>
          <a:p>
            <a:pPr algn="ctr">
              <a:buClrTx/>
              <a:buFontTx/>
              <a:buNone/>
            </a:pP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>é</a:t>
            </a: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rdeklődését/ érdekeit szem előtt tartva eljárni</a:t>
            </a: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/>
            </a:r>
            <a:br>
              <a:rPr lang="hu-HU" altLang="hu-HU" sz="1800" dirty="0">
                <a:solidFill>
                  <a:srgbClr val="0D0147"/>
                </a:solidFill>
                <a:latin typeface="Arial" charset="0"/>
              </a:rPr>
            </a:br>
            <a:r>
              <a:rPr lang="hu-HU" altLang="hu-HU" sz="1800" b="1" dirty="0">
                <a:solidFill>
                  <a:srgbClr val="0D0147"/>
                </a:solidFill>
                <a:latin typeface="Arial" charset="0"/>
              </a:rPr>
              <a:t/>
            </a:r>
            <a:br>
              <a:rPr lang="hu-HU" altLang="hu-HU" sz="1800" b="1" dirty="0">
                <a:solidFill>
                  <a:srgbClr val="0D0147"/>
                </a:solidFill>
                <a:latin typeface="Arial" charset="0"/>
              </a:rPr>
            </a:br>
            <a:r>
              <a:rPr lang="hu-HU" altLang="hu-HU" sz="1800" b="1" u="sng" dirty="0" err="1" smtClean="0">
                <a:solidFill>
                  <a:srgbClr val="0D0147"/>
                </a:solidFill>
                <a:latin typeface="Arial" charset="0"/>
                <a:hlinkClick r:id="rId4"/>
              </a:rPr>
              <a:t>www.hetpecset.hu</a:t>
            </a:r>
            <a:endParaRPr lang="hu-HU" altLang="hu-HU" sz="1800" b="1" u="sng" dirty="0" smtClean="0">
              <a:solidFill>
                <a:srgbClr val="0D0147"/>
              </a:solidFill>
              <a:latin typeface="Arial" charset="0"/>
            </a:endParaRPr>
          </a:p>
          <a:p>
            <a:pPr algn="ctr">
              <a:buClrTx/>
              <a:buFontTx/>
              <a:buNone/>
            </a:pPr>
            <a:r>
              <a:rPr lang="hu-HU" altLang="hu-HU" sz="1800" dirty="0">
                <a:solidFill>
                  <a:srgbClr val="0D0147"/>
                </a:solidFill>
                <a:latin typeface="Arial" charset="0"/>
                <a:hlinkClick r:id="rId5"/>
              </a:rPr>
              <a:t>https://</a:t>
            </a: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  <a:hlinkClick r:id="rId5"/>
              </a:rPr>
              <a:t>www.linkedin.com/groups/6541683</a:t>
            </a:r>
            <a:endParaRPr lang="hu-HU" altLang="hu-HU" sz="1800" dirty="0" smtClean="0">
              <a:solidFill>
                <a:srgbClr val="0D0147"/>
              </a:solidFill>
              <a:latin typeface="Arial" charset="0"/>
            </a:endParaRPr>
          </a:p>
          <a:p>
            <a:pPr algn="ctr">
              <a:buClrTx/>
              <a:buFontTx/>
              <a:buNone/>
            </a:pP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/>
            </a:r>
            <a:br>
              <a:rPr lang="hu-HU" altLang="hu-HU" sz="1800" dirty="0">
                <a:solidFill>
                  <a:srgbClr val="0D0147"/>
                </a:solidFill>
                <a:latin typeface="Arial" charset="0"/>
              </a:rPr>
            </a:b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/>
            </a:r>
            <a:br>
              <a:rPr lang="hu-HU" altLang="hu-HU" sz="1800" dirty="0">
                <a:solidFill>
                  <a:srgbClr val="0D0147"/>
                </a:solidFill>
                <a:latin typeface="Arial" charset="0"/>
              </a:rPr>
            </a:br>
            <a:endParaRPr lang="hu-HU" altLang="hu-HU" sz="1800" dirty="0">
              <a:solidFill>
                <a:srgbClr val="0D014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/>
          <p:cNvSpPr txBox="1"/>
          <p:nvPr/>
        </p:nvSpPr>
        <p:spPr>
          <a:xfrm>
            <a:off x="1352520" y="152280"/>
            <a:ext cx="835308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 smtClean="0">
                <a:solidFill>
                  <a:srgbClr val="0D0147"/>
                </a:solidFill>
                <a:latin typeface="Arial"/>
              </a:rPr>
              <a:t>AZ ÉV INFORMÁCIÓBIZTONSÁGI ÚJSÁGÍRÓJA - </a:t>
            </a:r>
            <a:r>
              <a:rPr lang="hu-HU" sz="2400" b="1" dirty="0" smtClean="0">
                <a:solidFill>
                  <a:srgbClr val="0D0147"/>
                </a:solidFill>
                <a:latin typeface="Arial"/>
              </a:rPr>
              <a:t>2016</a:t>
            </a:r>
            <a:endParaRPr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04528" y="836712"/>
            <a:ext cx="8780463" cy="1828800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az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„Év </a:t>
            </a: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információbiztonsági újságírója - </a:t>
            </a: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2016”</a:t>
            </a: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cím elnyerésére</a:t>
            </a:r>
          </a:p>
        </p:txBody>
      </p:sp>
      <p:sp>
        <p:nvSpPr>
          <p:cNvPr id="7" name="CustomShape 3"/>
          <p:cNvSpPr/>
          <p:nvPr/>
        </p:nvSpPr>
        <p:spPr>
          <a:xfrm>
            <a:off x="704528" y="2708920"/>
            <a:ext cx="9001072" cy="3387920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I</a:t>
            </a:r>
            <a:r>
              <a:rPr lang="hu-HU" sz="2200" b="1" dirty="0" smtClean="0">
                <a:solidFill>
                  <a:srgbClr val="000000"/>
                </a:solidFill>
                <a:latin typeface="+mj-lt"/>
              </a:rPr>
              <a:t>dén </a:t>
            </a:r>
            <a:r>
              <a:rPr lang="hu-HU" sz="2200" b="1" dirty="0" smtClean="0">
                <a:solidFill>
                  <a:srgbClr val="000000"/>
                </a:solidFill>
                <a:latin typeface="+mj-lt"/>
              </a:rPr>
              <a:t>XI. </a:t>
            </a:r>
            <a:r>
              <a:rPr lang="hu-HU" sz="2200" b="1" dirty="0">
                <a:solidFill>
                  <a:srgbClr val="000000"/>
                </a:solidFill>
                <a:latin typeface="+mj-lt"/>
              </a:rPr>
              <a:t>alkalommal</a:t>
            </a:r>
            <a:endParaRPr sz="22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Beadási határidő: </a:t>
            </a:r>
            <a:r>
              <a:rPr lang="hu-HU" sz="2200" b="1" dirty="0" smtClean="0">
                <a:solidFill>
                  <a:srgbClr val="000000"/>
                </a:solidFill>
                <a:latin typeface="+mj-lt"/>
              </a:rPr>
              <a:t>2016. április 29. </a:t>
            </a:r>
            <a:r>
              <a:rPr lang="hu-HU" sz="2200" b="1" dirty="0" smtClean="0">
                <a:solidFill>
                  <a:srgbClr val="000000"/>
                </a:solidFill>
                <a:latin typeface="+mj-lt"/>
              </a:rPr>
              <a:t>15:00</a:t>
            </a:r>
            <a:endParaRPr lang="hu-HU" sz="2200" dirty="0">
              <a:latin typeface="+mj-lt"/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 smtClean="0">
                <a:solidFill>
                  <a:srgbClr val="000000"/>
                </a:solidFill>
                <a:latin typeface="+mj-lt"/>
              </a:rPr>
              <a:t>Egyesület székhelyén </a:t>
            </a:r>
            <a:r>
              <a:rPr lang="hu-HU" sz="2000" dirty="0" smtClean="0">
                <a:solidFill>
                  <a:srgbClr val="000000"/>
                </a:solidFill>
                <a:latin typeface="+mj-lt"/>
              </a:rPr>
              <a:t>(1102 Budapest, Szent László tér 20.)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 smtClean="0">
                <a:solidFill>
                  <a:srgbClr val="000000"/>
                </a:solidFill>
                <a:latin typeface="+mj-lt"/>
              </a:rPr>
              <a:t>Elektronikusan</a:t>
            </a:r>
            <a:r>
              <a:rPr lang="hu-HU" sz="2400" b="1" i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hu-HU" sz="2000" dirty="0" err="1" smtClean="0">
                <a:solidFill>
                  <a:srgbClr val="000000"/>
                </a:solidFill>
                <a:latin typeface="+mj-lt"/>
                <a:hlinkClick r:id="rId2"/>
              </a:rPr>
              <a:t>titkar</a:t>
            </a:r>
            <a:r>
              <a:rPr lang="hu-HU" sz="2000" dirty="0" smtClean="0">
                <a:solidFill>
                  <a:srgbClr val="000000"/>
                </a:solidFill>
                <a:latin typeface="+mj-lt"/>
                <a:hlinkClick r:id="rId2"/>
              </a:rPr>
              <a:t>@</a:t>
            </a:r>
            <a:r>
              <a:rPr lang="hu-HU" sz="2000" dirty="0" err="1" smtClean="0">
                <a:solidFill>
                  <a:srgbClr val="000000"/>
                </a:solidFill>
                <a:latin typeface="+mj-lt"/>
                <a:hlinkClick r:id="rId2"/>
              </a:rPr>
              <a:t>hetpecset.hu</a:t>
            </a:r>
            <a:r>
              <a:rPr lang="hu-HU" sz="2000" dirty="0" smtClean="0">
                <a:solidFill>
                  <a:srgbClr val="000000"/>
                </a:solidFill>
                <a:latin typeface="+mj-lt"/>
              </a:rPr>
              <a:t>)</a:t>
            </a:r>
            <a:endParaRPr lang="hu-HU" sz="2000" dirty="0">
              <a:solidFill>
                <a:srgbClr val="000000"/>
              </a:solidFill>
              <a:latin typeface="+mj-lt"/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 smtClean="0">
                <a:solidFill>
                  <a:srgbClr val="000000"/>
                </a:solidFill>
                <a:latin typeface="+mj-lt"/>
              </a:rPr>
              <a:t>Postai úton 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(1102 Budapest, Szent László tér 20</a:t>
            </a:r>
            <a:r>
              <a:rPr lang="hu-HU" sz="2000" dirty="0" smtClean="0">
                <a:solidFill>
                  <a:srgbClr val="000000"/>
                </a:solidFill>
                <a:latin typeface="+mj-lt"/>
              </a:rPr>
              <a:t>.)</a:t>
            </a:r>
            <a:endParaRPr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/>
              <a:t>Min. 5 darab </a:t>
            </a:r>
            <a:r>
              <a:rPr lang="hu-HU" sz="2200" b="1" dirty="0" smtClean="0"/>
              <a:t>2015. </a:t>
            </a:r>
            <a:r>
              <a:rPr lang="hu-HU" sz="2200" b="1" dirty="0"/>
              <a:t>január 1. utáni referencia publikáció</a:t>
            </a:r>
            <a:r>
              <a:rPr lang="hu-HU" sz="2200" dirty="0"/>
              <a:t> </a:t>
            </a:r>
            <a:r>
              <a:rPr lang="hu-HU" sz="2000" dirty="0"/>
              <a:t>(illetve nyilvánosan elérhető link)</a:t>
            </a:r>
            <a:endParaRPr lang="hu-HU" sz="2000" b="1" i="1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i="1" dirty="0" smtClean="0">
                <a:solidFill>
                  <a:srgbClr val="FF0000"/>
                </a:solidFill>
                <a:latin typeface="+mj-lt"/>
              </a:rPr>
              <a:t>Eredményhirdetés </a:t>
            </a:r>
            <a:r>
              <a:rPr lang="hu-HU" sz="2200" b="1" i="1" dirty="0" smtClean="0">
                <a:solidFill>
                  <a:srgbClr val="FF0000"/>
                </a:solidFill>
                <a:latin typeface="+mj-lt"/>
              </a:rPr>
              <a:t>LXXI. </a:t>
            </a:r>
            <a:r>
              <a:rPr lang="hu-HU" sz="2200" b="1" i="1" dirty="0">
                <a:solidFill>
                  <a:srgbClr val="FF0000"/>
                </a:solidFill>
                <a:latin typeface="+mj-lt"/>
              </a:rPr>
              <a:t>F</a:t>
            </a:r>
            <a:r>
              <a:rPr lang="hu-HU" sz="2200" b="1" i="1" dirty="0" smtClean="0">
                <a:solidFill>
                  <a:srgbClr val="FF0000"/>
                </a:solidFill>
                <a:latin typeface="+mj-lt"/>
              </a:rPr>
              <a:t>órumon </a:t>
            </a:r>
            <a:r>
              <a:rPr lang="hu-HU" sz="2200" b="1" i="1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hu-HU" sz="2200" b="1" i="1" dirty="0" smtClean="0">
                <a:solidFill>
                  <a:srgbClr val="FF0000"/>
                </a:solidFill>
                <a:latin typeface="+mj-lt"/>
              </a:rPr>
              <a:t>2016. május 18-án</a:t>
            </a:r>
            <a:r>
              <a:rPr lang="hu-HU" sz="2200" b="1" i="1" dirty="0">
                <a:solidFill>
                  <a:srgbClr val="FF0000"/>
                </a:solidFill>
                <a:latin typeface="+mj-lt"/>
              </a:rPr>
              <a:t>.</a:t>
            </a:r>
            <a:endParaRPr sz="2200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60712" y="-243408"/>
            <a:ext cx="6506020" cy="1145160"/>
          </a:xfrm>
        </p:spPr>
        <p:txBody>
          <a:bodyPr/>
          <a:lstStyle/>
          <a:p>
            <a:r>
              <a:rPr lang="hu-HU" sz="2400" b="1" dirty="0" smtClean="0"/>
              <a:t>Aktualitások – információbiztonsági incidensek</a:t>
            </a:r>
            <a:endParaRPr lang="hu-HU" sz="24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648"/>
            <a:ext cx="9906000" cy="40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60712" y="-243408"/>
            <a:ext cx="6506020" cy="1145160"/>
          </a:xfrm>
        </p:spPr>
        <p:txBody>
          <a:bodyPr/>
          <a:lstStyle/>
          <a:p>
            <a:r>
              <a:rPr lang="hu-HU" sz="2400" b="1" dirty="0" smtClean="0"/>
              <a:t>Aktualitások – információvédelem a jogban</a:t>
            </a:r>
            <a:endParaRPr lang="hu-HU" sz="2400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568"/>
            <a:ext cx="9906000" cy="410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774</Words>
  <Application>Microsoft Office PowerPoint</Application>
  <PresentationFormat>A4 (210x297 mm)</PresentationFormat>
  <Paragraphs>137</Paragraphs>
  <Slides>11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11</vt:i4>
      </vt:variant>
    </vt:vector>
  </HeadingPairs>
  <TitlesOfParts>
    <vt:vector size="22" baseType="lpstr">
      <vt:lpstr>SimSun</vt:lpstr>
      <vt:lpstr>Arial</vt:lpstr>
      <vt:lpstr>Calibri</vt:lpstr>
      <vt:lpstr>DejaVu Sans</vt:lpstr>
      <vt:lpstr>StarSymbol</vt:lpstr>
      <vt:lpstr>Tahoma</vt:lpstr>
      <vt:lpstr>Times New Roman</vt:lpstr>
      <vt:lpstr>Wingdings</vt:lpstr>
      <vt:lpstr>Office Theme</vt:lpstr>
      <vt:lpstr>Office Theme</vt:lpstr>
      <vt:lpstr>Office Theme</vt:lpstr>
      <vt:lpstr>PowerPoint bemutató</vt:lpstr>
      <vt:lpstr>PowerPoint bemutató</vt:lpstr>
      <vt:lpstr>A HONLAP: www.hetpecset.hu</vt:lpstr>
      <vt:lpstr>PowerPoint bemutató</vt:lpstr>
      <vt:lpstr>PowerPoint bemutató</vt:lpstr>
      <vt:lpstr>PowerPoint bemutató</vt:lpstr>
      <vt:lpstr>PÁLYÁZATI FELHÍVÁS az  „Év információbiztonsági újságírója - 2016” cím elnyerésére</vt:lpstr>
      <vt:lpstr>Aktualitások – információbiztonsági incidensek</vt:lpstr>
      <vt:lpstr>Aktualitások – információvédelem a jogban</vt:lpstr>
      <vt:lpstr>Aktualitások – információvédelem a jogban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Tarján Gábor</cp:lastModifiedBy>
  <cp:revision>74</cp:revision>
  <cp:lastPrinted>2015-05-20T03:57:29Z</cp:lastPrinted>
  <dcterms:modified xsi:type="dcterms:W3CDTF">2016-03-08T15:31:16Z</dcterms:modified>
</cp:coreProperties>
</file>