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4"/>
  </p:notesMasterIdLst>
  <p:sldIdLst>
    <p:sldId id="256" r:id="rId4"/>
    <p:sldId id="257" r:id="rId5"/>
    <p:sldId id="278" r:id="rId6"/>
    <p:sldId id="272" r:id="rId7"/>
    <p:sldId id="274" r:id="rId8"/>
    <p:sldId id="279" r:id="rId9"/>
    <p:sldId id="276" r:id="rId10"/>
    <p:sldId id="277" r:id="rId11"/>
    <p:sldId id="261" r:id="rId12"/>
    <p:sldId id="275" r:id="rId13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52" autoAdjust="0"/>
  </p:normalViewPr>
  <p:slideViewPr>
    <p:cSldViewPr>
      <p:cViewPr>
        <p:scale>
          <a:sx n="100" d="100"/>
          <a:sy n="100" d="100"/>
        </p:scale>
        <p:origin x="-1584" y="-23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49240" y="836640"/>
            <a:ext cx="8419680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XCIII. 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Szakmai Fórum
</a:t>
            </a: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On-line, 2020. november 18.</a:t>
            </a:r>
            <a:endParaRPr dirty="0"/>
          </a:p>
        </p:txBody>
      </p:sp>
      <p:sp>
        <p:nvSpPr>
          <p:cNvPr id="132" name="TextShape 2"/>
          <p:cNvSpPr txBox="1"/>
          <p:nvPr/>
        </p:nvSpPr>
        <p:spPr>
          <a:xfrm>
            <a:off x="632520" y="2493000"/>
            <a:ext cx="8856984" cy="3529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</a:t>
            </a:r>
            <a:r>
              <a:rPr lang="hu-HU" sz="3200" b="1" dirty="0" smtClean="0">
                <a:solidFill>
                  <a:srgbClr val="000000"/>
                </a:solidFill>
              </a:rPr>
              <a:t>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 smtClean="0">
                <a:solidFill>
                  <a:srgbClr val="0D0147"/>
                </a:solidFill>
                <a:latin typeface="Arial"/>
              </a:rPr>
              <a:t>Dr. Ködmön István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hu-HU" sz="1600" dirty="0" smtClean="0">
                <a:solidFill>
                  <a:srgbClr val="0D0147"/>
                </a:solidFill>
                <a:latin typeface="Arial"/>
              </a:rPr>
              <a:t>alelnök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 smtClean="0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10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A jövő ...</a:t>
            </a:r>
            <a:endParaRPr sz="3200" dirty="0"/>
          </a:p>
        </p:txBody>
      </p:sp>
      <p:sp>
        <p:nvSpPr>
          <p:cNvPr id="2" name="Téglalap 1"/>
          <p:cNvSpPr/>
          <p:nvPr/>
        </p:nvSpPr>
        <p:spPr>
          <a:xfrm>
            <a:off x="992560" y="184482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„Információvédelem menedzselése”
</a:t>
            </a:r>
            <a:r>
              <a:rPr lang="hu-HU" sz="2400" b="1" dirty="0" smtClean="0">
                <a:solidFill>
                  <a:srgbClr val="000000"/>
                </a:solidFill>
              </a:rPr>
              <a:t>XCIV. </a:t>
            </a:r>
            <a:r>
              <a:rPr lang="hu-HU" sz="2400" b="1" dirty="0">
                <a:solidFill>
                  <a:srgbClr val="000000"/>
                </a:solidFill>
              </a:rPr>
              <a:t>Szakmai Fórum
</a:t>
            </a:r>
            <a:endParaRPr lang="hu-HU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400" b="1" dirty="0" smtClean="0">
                <a:solidFill>
                  <a:srgbClr val="000000"/>
                </a:solidFill>
              </a:rPr>
              <a:t> . . . , 2021. január 21</a:t>
            </a:r>
            <a:r>
              <a:rPr lang="hu-HU" sz="2400" b="1" dirty="0" smtClean="0">
                <a:solidFill>
                  <a:srgbClr val="000000"/>
                </a:solidFill>
              </a:rPr>
              <a:t>.</a:t>
            </a:r>
          </a:p>
          <a:p>
            <a:pPr algn="ctr">
              <a:lnSpc>
                <a:spcPct val="100000"/>
              </a:lnSpc>
            </a:pPr>
            <a:endParaRPr lang="hu-HU" sz="24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400" dirty="0" smtClean="0">
                <a:solidFill>
                  <a:srgbClr val="000000"/>
                </a:solidFill>
              </a:rPr>
              <a:t>Csak úgy szólok:</a:t>
            </a:r>
          </a:p>
          <a:p>
            <a:pPr algn="ctr">
              <a:lnSpc>
                <a:spcPct val="100000"/>
              </a:lnSpc>
            </a:pPr>
            <a:endParaRPr lang="hu-HU" sz="2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400" dirty="0" smtClean="0">
                <a:solidFill>
                  <a:srgbClr val="000000"/>
                </a:solidFill>
              </a:rPr>
              <a:t>2022. március 16.</a:t>
            </a:r>
          </a:p>
          <a:p>
            <a:pPr algn="ctr">
              <a:lnSpc>
                <a:spcPct val="100000"/>
              </a:lnSpc>
            </a:pPr>
            <a:r>
              <a:rPr lang="hu-HU" sz="2400" dirty="0" smtClean="0">
                <a:solidFill>
                  <a:srgbClr val="000000"/>
                </a:solidFill>
              </a:rPr>
              <a:t>„Információvédelem menedzselése”</a:t>
            </a:r>
          </a:p>
          <a:p>
            <a:pPr algn="ctr">
              <a:lnSpc>
                <a:spcPct val="100000"/>
              </a:lnSpc>
            </a:pPr>
            <a:r>
              <a:rPr lang="hu-HU" sz="2400" dirty="0" smtClean="0">
                <a:solidFill>
                  <a:srgbClr val="000000"/>
                </a:solidFill>
              </a:rPr>
              <a:t>C. Szakmai fórum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431953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Két évtized együttgondolkodás</a:t>
            </a:r>
            <a:endParaRPr sz="3200"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Céljaink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: 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r="19219"/>
          <a:stretch/>
        </p:blipFill>
        <p:spPr bwMode="auto">
          <a:xfrm>
            <a:off x="128464" y="913564"/>
            <a:ext cx="5286710" cy="481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20042"/>
          <a:stretch/>
        </p:blipFill>
        <p:spPr bwMode="auto">
          <a:xfrm>
            <a:off x="4448944" y="1412776"/>
            <a:ext cx="5162614" cy="481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200" b="1" dirty="0" err="1" smtClean="0">
                <a:solidFill>
                  <a:srgbClr val="0D0147"/>
                </a:solidFill>
                <a:latin typeface="Arial"/>
              </a:rPr>
              <a:t>LinkedIn</a:t>
            </a: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 és honlap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9261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4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Fórumok</a:t>
            </a:r>
            <a:endParaRPr sz="3200" b="1" dirty="0"/>
          </a:p>
        </p:txBody>
      </p:sp>
      <p:sp>
        <p:nvSpPr>
          <p:cNvPr id="153" name="CustomShape 3"/>
          <p:cNvSpPr/>
          <p:nvPr/>
        </p:nvSpPr>
        <p:spPr>
          <a:xfrm>
            <a:off x="1496376" y="764704"/>
            <a:ext cx="6913008" cy="50405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endParaRPr lang="hu-HU" sz="1000" dirty="0" smtClean="0"/>
          </a:p>
          <a:p>
            <a:pPr algn="ctr">
              <a:tabLst>
                <a:tab pos="1438275" algn="l"/>
              </a:tabLst>
            </a:pPr>
            <a:r>
              <a:rPr lang="hu-HU" sz="3200" b="1" dirty="0" smtClean="0"/>
              <a:t>Minden</a:t>
            </a:r>
          </a:p>
          <a:p>
            <a:pPr algn="ctr">
              <a:tabLst>
                <a:tab pos="1438275" algn="l"/>
              </a:tabLst>
            </a:pPr>
            <a:r>
              <a:rPr lang="hu-HU" sz="3200" b="1" dirty="0" smtClean="0"/>
              <a:t>páratlan </a:t>
            </a:r>
          </a:p>
          <a:p>
            <a:pPr algn="ctr">
              <a:tabLst>
                <a:tab pos="1438275" algn="l"/>
              </a:tabLst>
            </a:pPr>
            <a:endParaRPr lang="hu-HU" sz="3200" b="1" dirty="0" smtClean="0"/>
          </a:p>
          <a:p>
            <a:pPr algn="ctr">
              <a:tabLst>
                <a:tab pos="1438275" algn="l"/>
              </a:tabLst>
            </a:pPr>
            <a:r>
              <a:rPr lang="hu-HU" sz="2000" b="1" dirty="0" smtClean="0"/>
              <a:t>(január, március, május, szeptember, november)</a:t>
            </a:r>
            <a:endParaRPr lang="hu-HU" sz="2000" b="1" dirty="0"/>
          </a:p>
          <a:p>
            <a:pPr algn="ctr">
              <a:tabLst>
                <a:tab pos="1438275" algn="l"/>
              </a:tabLst>
            </a:pPr>
            <a:endParaRPr lang="hu-HU" sz="3200" b="1" dirty="0" smtClean="0"/>
          </a:p>
          <a:p>
            <a:pPr algn="ctr">
              <a:tabLst>
                <a:tab pos="1438275" algn="l"/>
              </a:tabLst>
            </a:pPr>
            <a:r>
              <a:rPr lang="hu-HU" sz="3200" b="1" dirty="0" smtClean="0"/>
              <a:t>hónap </a:t>
            </a:r>
          </a:p>
          <a:p>
            <a:pPr algn="ctr">
              <a:tabLst>
                <a:tab pos="1438275" algn="l"/>
              </a:tabLst>
            </a:pPr>
            <a:r>
              <a:rPr lang="hu-HU" sz="3200" b="1" dirty="0" smtClean="0"/>
              <a:t>harmadik szerdája</a:t>
            </a:r>
          </a:p>
          <a:p>
            <a:pPr algn="ctr">
              <a:tabLst>
                <a:tab pos="1438275" algn="l"/>
              </a:tabLst>
            </a:pPr>
            <a:endParaRPr lang="hu-HU" sz="3200" b="1" dirty="0" smtClean="0"/>
          </a:p>
          <a:p>
            <a:pPr algn="ctr">
              <a:tabLst>
                <a:tab pos="1438275" algn="l"/>
              </a:tabLst>
            </a:pPr>
            <a:r>
              <a:rPr lang="hu-HU" sz="3200" b="1" dirty="0" smtClean="0"/>
              <a:t> kivétel július!</a:t>
            </a:r>
            <a:endParaRPr lang="hu-HU" sz="2800" dirty="0"/>
          </a:p>
          <a:p>
            <a:pPr algn="ctr"/>
            <a:endParaRPr lang="hu-H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146609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344488" y="1700808"/>
            <a:ext cx="9361112" cy="3744416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</a:t>
            </a: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>„Év információbiztonsági újságírója” 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>(2006 óta)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>és az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információvédelmi szak- és diplomadolgozata” 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(2006 illetve 2007 óta)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>cím elnyerésére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r>
              <a:rPr lang="hu-HU" sz="2400" dirty="0"/>
              <a:t>PhD kutatás - </a:t>
            </a:r>
            <a:r>
              <a:rPr lang="hu-HU" sz="2400" dirty="0" err="1"/>
              <a:t>kiberbiztonsági</a:t>
            </a:r>
            <a:r>
              <a:rPr lang="hu-HU" sz="2400" dirty="0"/>
              <a:t> humán </a:t>
            </a:r>
            <a:r>
              <a:rPr lang="hu-HU" sz="2400" dirty="0" smtClean="0"/>
              <a:t>kockázatok kérdőív </a:t>
            </a:r>
            <a:br>
              <a:rPr lang="hu-HU" sz="2400" dirty="0" smtClean="0"/>
            </a:br>
            <a:r>
              <a:rPr lang="hu-HU" dirty="0" smtClean="0"/>
              <a:t>(Váczi Dániel ÓE)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2000" b="1" dirty="0" smtClean="0"/>
              <a:t>CPE pontok – Chat üzenetben</a:t>
            </a:r>
            <a:r>
              <a:rPr lang="hu-HU" altLang="hu-HU" sz="20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0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endParaRPr lang="hu-HU" altLang="hu-HU" sz="2800" b="1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704528" y="2276872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 dirty="0">
              <a:solidFill>
                <a:srgbClr val="FF0000"/>
              </a:solidFill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Szakmai elismerések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5489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068960"/>
            <a:ext cx="17256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2276872"/>
            <a:ext cx="17027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1628800"/>
            <a:ext cx="171584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1124744"/>
            <a:ext cx="1872207" cy="243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Szakmai munka</a:t>
            </a:r>
            <a:endParaRPr sz="32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761935" y="555873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2008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719257" y="47971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2014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604066" y="42210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2018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764425" y="369151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2018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697416" y="162880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54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hu-HU" dirty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2020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68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16496" y="1268760"/>
            <a:ext cx="8780463" cy="4896544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4000" b="1" dirty="0" err="1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Hómofisz</a:t>
            </a:r>
            <a:r>
              <a:rPr lang="hu-HU" altLang="hu-HU" sz="40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40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(Home </a:t>
            </a:r>
            <a:r>
              <a:rPr lang="hu-HU" altLang="hu-HU" sz="2400" b="1" dirty="0" err="1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office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)</a:t>
            </a:r>
            <a:r>
              <a:rPr lang="hu-HU" altLang="hu-HU" sz="1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1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(</a:t>
            </a:r>
            <a:r>
              <a:rPr lang="hu-HU" altLang="hu-HU" sz="2400" b="1" dirty="0" err="1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soft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hu-HU" altLang="hu-HU" sz="2400" b="1" dirty="0" err="1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ware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– szoftver, </a:t>
            </a:r>
            <a:r>
              <a:rPr lang="hu-HU" altLang="hu-HU" sz="2400" b="1" dirty="0" err="1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hard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hu-HU" altLang="hu-HU" sz="2400" b="1" dirty="0" err="1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ware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– hardver)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Hétpecsét Távmunka Antológia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err="1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tavmunka.hetpecset.hu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Béta verzió</a:t>
            </a: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endParaRPr lang="hu-HU" altLang="hu-HU" sz="2400" b="1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704528" y="2276872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 dirty="0">
              <a:solidFill>
                <a:srgbClr val="FF0000"/>
              </a:solidFill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Új magyar szó születik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26623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811932"/>
            <a:ext cx="6766720" cy="380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err="1" smtClean="0">
                <a:solidFill>
                  <a:srgbClr val="0D0147"/>
                </a:solidFill>
                <a:latin typeface="Arial"/>
              </a:rPr>
              <a:t>tavmunka.hetpecset.hu</a:t>
            </a:r>
            <a:endParaRPr lang="hu-HU" sz="3200" b="1" dirty="0" smtClean="0">
              <a:solidFill>
                <a:srgbClr val="0D0147"/>
              </a:solidFill>
              <a:latin typeface="Arial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8464" y="4780309"/>
            <a:ext cx="29523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/>
              <a:t>Megfelelőség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 smtClean="0"/>
              <a:t>Jogszabályok</a:t>
            </a:r>
            <a:endParaRPr lang="hu-HU" sz="1400" dirty="0"/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/>
              <a:t>Szabványok, irányelvek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/>
              <a:t>Belső vállalati szabályozások, </a:t>
            </a:r>
            <a:r>
              <a:rPr lang="hu-HU" sz="1400" dirty="0" err="1"/>
              <a:t>best</a:t>
            </a:r>
            <a:r>
              <a:rPr lang="hu-HU" sz="1400" dirty="0"/>
              <a:t> </a:t>
            </a:r>
            <a:r>
              <a:rPr lang="hu-HU" sz="1400" dirty="0" err="1"/>
              <a:t>practicek</a:t>
            </a:r>
            <a:endParaRPr lang="hu-HU" sz="1400" dirty="0"/>
          </a:p>
        </p:txBody>
      </p:sp>
      <p:sp>
        <p:nvSpPr>
          <p:cNvPr id="6" name="Téglalap 5"/>
          <p:cNvSpPr/>
          <p:nvPr/>
        </p:nvSpPr>
        <p:spPr>
          <a:xfrm>
            <a:off x="2864768" y="4780309"/>
            <a:ext cx="4953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b="1" dirty="0" smtClean="0"/>
              <a:t>Technológia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 smtClean="0"/>
              <a:t>Hozzáférés </a:t>
            </a:r>
            <a:r>
              <a:rPr lang="hu-HU" sz="1400" dirty="0"/>
              <a:t>és eszköz management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/>
              <a:t>Adatalapú kommunikáció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/>
              <a:t>Hangalapú kommunikáció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 err="1"/>
              <a:t>Videóalapú</a:t>
            </a:r>
            <a:r>
              <a:rPr lang="hu-HU" sz="1400" dirty="0"/>
              <a:t> kommunikáció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 err="1"/>
              <a:t>e-learning</a:t>
            </a:r>
            <a:endParaRPr lang="hu-HU" sz="1400" dirty="0"/>
          </a:p>
        </p:txBody>
      </p:sp>
      <p:sp>
        <p:nvSpPr>
          <p:cNvPr id="7" name="Téglalap 6"/>
          <p:cNvSpPr/>
          <p:nvPr/>
        </p:nvSpPr>
        <p:spPr>
          <a:xfrm>
            <a:off x="6177136" y="4780308"/>
            <a:ext cx="4953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b="1" dirty="0" smtClean="0"/>
              <a:t>Ember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 smtClean="0"/>
              <a:t>Távmunka-szabályozás</a:t>
            </a:r>
            <a:endParaRPr lang="hu-HU" sz="1400" dirty="0"/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/>
              <a:t>BYODv2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/>
              <a:t>Oktatás, tudatosítás</a:t>
            </a:r>
          </a:p>
          <a:p>
            <a:pPr marL="285750" indent="-200025">
              <a:buFont typeface="Arial" panose="020B0604020202020204" pitchFamily="34" charset="0"/>
              <a:buChar char="•"/>
            </a:pPr>
            <a:r>
              <a:rPr lang="hu-HU" sz="1400" dirty="0" err="1"/>
              <a:t>Stresszveszély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5742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9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A 93. program – 2020.11.18.</a:t>
            </a:r>
            <a:endParaRPr sz="3200" dirty="0"/>
          </a:p>
        </p:txBody>
      </p:sp>
      <p:sp>
        <p:nvSpPr>
          <p:cNvPr id="153" name="CustomShape 3"/>
          <p:cNvSpPr/>
          <p:nvPr/>
        </p:nvSpPr>
        <p:spPr>
          <a:xfrm>
            <a:off x="488504" y="1124744"/>
            <a:ext cx="9289032" cy="50405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endParaRPr lang="hu-HU" sz="1400" dirty="0" smtClean="0"/>
          </a:p>
          <a:p>
            <a:r>
              <a:rPr lang="hu-HU" sz="1400" b="1" dirty="0"/>
              <a:t>	</a:t>
            </a:r>
            <a:r>
              <a:rPr lang="hu-HU" sz="1400" b="1" dirty="0" smtClean="0"/>
              <a:t>10.00 </a:t>
            </a:r>
            <a:r>
              <a:rPr lang="hu-HU" sz="1400" b="1" dirty="0"/>
              <a:t>– 13.00 </a:t>
            </a:r>
            <a:endParaRPr lang="hu-HU" sz="1400" b="1" dirty="0" smtClean="0"/>
          </a:p>
          <a:p>
            <a:endParaRPr lang="hu-HU" sz="1400" b="1" dirty="0" smtClean="0"/>
          </a:p>
          <a:p>
            <a:endParaRPr lang="hu-HU" sz="1400" b="1" dirty="0" smtClean="0"/>
          </a:p>
          <a:p>
            <a:r>
              <a:rPr lang="hu-HU" sz="1400" b="1" dirty="0" smtClean="0"/>
              <a:t>Köszöntő </a:t>
            </a:r>
            <a:r>
              <a:rPr lang="hu-HU" sz="1400" b="1" dirty="0"/>
              <a:t>és bevezető gondolatok </a:t>
            </a:r>
            <a:r>
              <a:rPr lang="hu-HU" sz="1400" b="1" dirty="0" smtClean="0"/>
              <a:t>– Aktualitások </a:t>
            </a:r>
            <a:r>
              <a:rPr lang="hu-HU" sz="1400" b="1" dirty="0"/>
              <a:t>az információvédelem területén</a:t>
            </a:r>
            <a:br>
              <a:rPr lang="hu-HU" sz="1400" b="1" dirty="0"/>
            </a:br>
            <a:r>
              <a:rPr lang="hu-HU" sz="1400" b="1" dirty="0" smtClean="0"/>
              <a:t>	</a:t>
            </a:r>
            <a:r>
              <a:rPr lang="hu-HU" sz="1400" dirty="0" smtClean="0"/>
              <a:t>Dr</a:t>
            </a:r>
            <a:r>
              <a:rPr lang="hu-HU" sz="1400" dirty="0"/>
              <a:t>. Ködmön István (Hétpecsét Egyesület) alelnök</a:t>
            </a:r>
          </a:p>
          <a:p>
            <a:endParaRPr lang="hu-HU" sz="1400" b="1" dirty="0" smtClean="0"/>
          </a:p>
          <a:p>
            <a:r>
              <a:rPr lang="hu-HU" sz="1400" b="1" dirty="0" smtClean="0"/>
              <a:t>IDS/IPS </a:t>
            </a:r>
            <a:r>
              <a:rPr lang="hu-HU" sz="1400" b="1" dirty="0"/>
              <a:t>és NKI-EWS</a:t>
            </a:r>
            <a:endParaRPr lang="hu-HU" sz="1400" dirty="0"/>
          </a:p>
          <a:p>
            <a:r>
              <a:rPr lang="hu-HU" sz="1400" dirty="0" smtClean="0"/>
              <a:t>	Marsi </a:t>
            </a:r>
            <a:r>
              <a:rPr lang="hu-HU" sz="1400" dirty="0"/>
              <a:t>Tamás (Nemzetbiztonsági Szakszolgálat Nemzeti </a:t>
            </a:r>
            <a:r>
              <a:rPr lang="hu-HU" sz="1400" dirty="0" err="1"/>
              <a:t>Kibervédelmi</a:t>
            </a:r>
            <a:r>
              <a:rPr lang="hu-HU" sz="1400" dirty="0"/>
              <a:t> Intézet) szolgáltatásmenedzser</a:t>
            </a:r>
          </a:p>
          <a:p>
            <a:endParaRPr lang="hu-HU" sz="1400" b="1" dirty="0" smtClean="0"/>
          </a:p>
          <a:p>
            <a:r>
              <a:rPr lang="hu-HU" sz="1400" b="1" dirty="0" smtClean="0"/>
              <a:t>Felelősségek </a:t>
            </a:r>
            <a:r>
              <a:rPr lang="hu-HU" sz="1400" b="1" dirty="0"/>
              <a:t>és hatáskörök a hazai szabályozásban, avagy fából vaskarika</a:t>
            </a:r>
            <a:endParaRPr lang="hu-HU" sz="1400" dirty="0"/>
          </a:p>
          <a:p>
            <a:r>
              <a:rPr lang="hu-HU" sz="1400" dirty="0" smtClean="0"/>
              <a:t>	Bánszki </a:t>
            </a:r>
            <a:r>
              <a:rPr lang="hu-HU" sz="1400" dirty="0"/>
              <a:t>Zsolt (4iG Nyrt.) </a:t>
            </a:r>
            <a:r>
              <a:rPr lang="hu-HU" sz="1400" dirty="0" err="1"/>
              <a:t>It</a:t>
            </a:r>
            <a:r>
              <a:rPr lang="hu-HU" sz="1400" dirty="0"/>
              <a:t> Biztonsági Üzletág igazgató</a:t>
            </a:r>
          </a:p>
          <a:p>
            <a:endParaRPr lang="hu-HU" sz="1400" b="1" dirty="0" smtClean="0"/>
          </a:p>
          <a:p>
            <a:r>
              <a:rPr lang="hu-HU" sz="1400" b="1" dirty="0" smtClean="0"/>
              <a:t>„</a:t>
            </a:r>
            <a:r>
              <a:rPr lang="hu-HU" sz="1400" b="1" dirty="0" err="1" smtClean="0"/>
              <a:t>Csetszünet</a:t>
            </a:r>
            <a:r>
              <a:rPr lang="hu-HU" sz="1400" b="1" dirty="0" smtClean="0"/>
              <a:t>” </a:t>
            </a:r>
            <a:r>
              <a:rPr lang="hu-HU" sz="1400" b="1" dirty="0" smtClean="0">
                <a:sym typeface="Wingdings" panose="05000000000000000000" pitchFamily="2" charset="2"/>
              </a:rPr>
              <a:t></a:t>
            </a:r>
            <a:endParaRPr lang="hu-HU" sz="1400" b="1" dirty="0" smtClean="0"/>
          </a:p>
          <a:p>
            <a:endParaRPr lang="hu-HU" sz="1400" b="1" dirty="0"/>
          </a:p>
          <a:p>
            <a:r>
              <a:rPr lang="hu-HU" sz="1400" b="1" dirty="0" err="1" smtClean="0"/>
              <a:t>Attribució</a:t>
            </a:r>
            <a:r>
              <a:rPr lang="hu-HU" sz="1400" b="1" dirty="0" smtClean="0"/>
              <a:t> </a:t>
            </a:r>
            <a:r>
              <a:rPr lang="hu-HU" sz="1400" b="1" dirty="0"/>
              <a:t>és </a:t>
            </a:r>
            <a:r>
              <a:rPr lang="hu-HU" sz="1400" b="1" dirty="0" err="1"/>
              <a:t>kiberdiplomácia</a:t>
            </a:r>
            <a:endParaRPr lang="hu-HU" sz="1400" dirty="0"/>
          </a:p>
          <a:p>
            <a:r>
              <a:rPr lang="hu-HU" sz="1400" dirty="0" smtClean="0"/>
              <a:t>	Virág </a:t>
            </a:r>
            <a:r>
              <a:rPr lang="hu-HU" sz="1400" dirty="0"/>
              <a:t>Csaba (</a:t>
            </a:r>
            <a:r>
              <a:rPr lang="hu-HU" sz="1400" dirty="0" err="1"/>
              <a:t>Guardtime</a:t>
            </a:r>
            <a:r>
              <a:rPr lang="hu-HU" sz="1400" dirty="0"/>
              <a:t> </a:t>
            </a:r>
            <a:r>
              <a:rPr lang="hu-HU" sz="1400" dirty="0" err="1"/>
              <a:t>Oü</a:t>
            </a:r>
            <a:r>
              <a:rPr lang="hu-HU" sz="1400" dirty="0"/>
              <a:t>) Head of </a:t>
            </a:r>
            <a:r>
              <a:rPr lang="hu-HU" sz="1400" dirty="0" err="1"/>
              <a:t>Capacity</a:t>
            </a:r>
            <a:r>
              <a:rPr lang="hu-HU" sz="1400" dirty="0"/>
              <a:t> Building</a:t>
            </a:r>
          </a:p>
          <a:p>
            <a:endParaRPr lang="hu-HU" sz="1400" b="1" dirty="0" smtClean="0"/>
          </a:p>
          <a:p>
            <a:r>
              <a:rPr lang="hu-HU" sz="1400" b="1" dirty="0" smtClean="0"/>
              <a:t>A </a:t>
            </a:r>
            <a:r>
              <a:rPr lang="hu-HU" sz="1400" b="1" dirty="0"/>
              <a:t>távmunka és távoli hozzáférés IT biztonsági követelményei – Az MNB 12/2020. (XI.6.) számú ajánlása</a:t>
            </a:r>
            <a:endParaRPr lang="hu-HU" sz="1400" dirty="0"/>
          </a:p>
          <a:p>
            <a:r>
              <a:rPr lang="hu-HU" sz="1400" dirty="0" smtClean="0"/>
              <a:t>	Kállai </a:t>
            </a:r>
            <a:r>
              <a:rPr lang="hu-HU" sz="1400" dirty="0"/>
              <a:t>László (Magyar Nemzeti Bank) Vezető </a:t>
            </a:r>
            <a:r>
              <a:rPr lang="hu-HU" sz="1400" dirty="0" smtClean="0"/>
              <a:t>felügyelő</a:t>
            </a:r>
          </a:p>
          <a:p>
            <a:endParaRPr lang="hu-HU" sz="1400" dirty="0"/>
          </a:p>
          <a:p>
            <a:endParaRPr lang="hu-HU" sz="1400" dirty="0" smtClean="0"/>
          </a:p>
          <a:p>
            <a:r>
              <a:rPr lang="hu-HU" sz="1400" dirty="0" smtClean="0"/>
              <a:t>13:30-kor </a:t>
            </a:r>
            <a:r>
              <a:rPr lang="hu-HU" sz="1400" dirty="0"/>
              <a:t>kezdődik a DPO fórum, melynek a mostani témája:</a:t>
            </a:r>
          </a:p>
          <a:p>
            <a:r>
              <a:rPr lang="hu-HU" sz="1400" b="1" dirty="0"/>
              <a:t>Felnőttképzés új elvárásainak adatkezelési kérdései </a:t>
            </a:r>
            <a:endParaRPr lang="hu-HU" sz="1400" dirty="0"/>
          </a:p>
          <a:p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160</Words>
  <Application>Microsoft Office PowerPoint</Application>
  <PresentationFormat>A4 (210x297 mm)</PresentationFormat>
  <Paragraphs>104</Paragraphs>
  <Slides>10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Office Theme</vt:lpstr>
      <vt:lpstr>Office Theme</vt:lpstr>
      <vt:lpstr>Office Theme</vt:lpstr>
      <vt:lpstr>PowerPoint bemutató</vt:lpstr>
      <vt:lpstr>PowerPoint bemutató</vt:lpstr>
      <vt:lpstr>PowerPoint bemutató</vt:lpstr>
      <vt:lpstr>PowerPoint bemutató</vt:lpstr>
      <vt:lpstr>Az „Év információbiztonsági újságírója”  (2006 óta)  és az  „Év információvédelmi szak- és diplomadolgozata”  (2006 illetve 2007 óta) cím elnyerésére  PhD kutatás - kiberbiztonsági humán kockázatok kérdőív  (Váczi Dániel ÓE)   CPE pontok – Chat üzenetben </vt:lpstr>
      <vt:lpstr>PowerPoint bemutató</vt:lpstr>
      <vt:lpstr>Hómofisz (Home office)  (soft ware – szoftver, hard ware – hardver)   Hétpecsét Távmunka Antológia  tavmunka.hetpecset.hu   Béta verzió  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Ködmön István Dr.</cp:lastModifiedBy>
  <cp:revision>79</cp:revision>
  <dcterms:modified xsi:type="dcterms:W3CDTF">2020-11-17T15:12:34Z</dcterms:modified>
</cp:coreProperties>
</file>