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95" r:id="rId6"/>
    <p:sldId id="271" r:id="rId7"/>
    <p:sldId id="296" r:id="rId8"/>
    <p:sldId id="284" r:id="rId9"/>
    <p:sldId id="298" r:id="rId10"/>
    <p:sldId id="291" r:id="rId11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60" d="100"/>
          <a:sy n="60" d="100"/>
        </p:scale>
        <p:origin x="504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51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kérdések, amelyekre nem ad választ a kiadvány…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92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pecset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forms/d/e/1FAIpQLSdvudgd2jfaTkJsG8TYA4zvO5opF4eAkCaFlQn3l9ZVrU4tSw/viewform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LXXXIX. Szakmai Fórum
Budapest, 2021. március 17.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3762588" y="2994631"/>
            <a:ext cx="4502780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>
                <a:solidFill>
                  <a:srgbClr val="0066FF"/>
                </a:solidFill>
                <a:latin typeface="Arial"/>
                <a:hlinkClick r:id="rId3"/>
              </a:rPr>
              <a:t>www.hetpecset.hu</a:t>
            </a: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dirty="0"/>
              <a:t>https://www.linkedin.com/groups/6541683/</a:t>
            </a:r>
            <a:br>
              <a:rPr lang="hu-HU" dirty="0"/>
            </a:b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" y="1700808"/>
            <a:ext cx="2182359" cy="46273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700808"/>
            <a:ext cx="9327960" cy="446449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6207576" y="1347347"/>
            <a:ext cx="3316944" cy="2213781"/>
            <a:chOff x="6207576" y="1196752"/>
            <a:chExt cx="3316944" cy="2148352"/>
          </a:xfrm>
        </p:grpSpPr>
        <p:sp>
          <p:nvSpPr>
            <p:cNvPr id="136" name="CustomShape 4"/>
            <p:cNvSpPr/>
            <p:nvPr/>
          </p:nvSpPr>
          <p:spPr>
            <a:xfrm>
              <a:off x="6207576" y="1196752"/>
              <a:ext cx="3316944" cy="2148352"/>
            </a:xfrm>
            <a:prstGeom prst="wedgeRoundRectCallout">
              <a:avLst>
                <a:gd name="adj1" fmla="val -37223"/>
                <a:gd name="adj2" fmla="val 75461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sz="1600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sz="1600" dirty="0"/>
            </a:p>
            <a:p>
              <a:pPr algn="ctr">
                <a:lnSpc>
                  <a:spcPct val="80000"/>
                </a:lnSpc>
              </a:pPr>
              <a:r>
                <a:rPr lang="hu-HU" sz="1600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sz="1600" dirty="0"/>
            </a:p>
            <a:p>
              <a:pPr algn="ctr">
                <a:lnSpc>
                  <a:spcPct val="80000"/>
                </a:lnSpc>
              </a:pPr>
              <a:endParaRPr lang="hu-HU" dirty="0"/>
            </a:p>
            <a:p>
              <a:pPr algn="ctr">
                <a:lnSpc>
                  <a:spcPct val="80000"/>
                </a:lnSpc>
              </a:pPr>
              <a:endParaRPr lang="hu-HU"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sz="1600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sz="1600" dirty="0"/>
            </a:p>
            <a:p>
              <a:pPr algn="ctr">
                <a:lnSpc>
                  <a:spcPct val="80000"/>
                </a:lnSpc>
              </a:pPr>
              <a:r>
                <a:rPr lang="hu-HU" sz="1600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sz="1600"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329264" y="1889165"/>
              <a:ext cx="863584" cy="57218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700808"/>
            <a:ext cx="9327960" cy="446449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b="1" i="1" dirty="0">
                <a:solidFill>
                  <a:srgbClr val="C00000"/>
                </a:solidFill>
                <a:latin typeface="Arial"/>
              </a:rPr>
              <a:t>2001-től óta „Értékteremtő munkacsoport”</a:t>
            </a:r>
            <a:endParaRPr b="1" i="1" dirty="0">
              <a:solidFill>
                <a:srgbClr val="C00000"/>
              </a:solidFill>
            </a:endParaRPr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2004-ben 12 magánszemély megalakítja a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sz="24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	 </a:t>
            </a:r>
            <a:r>
              <a:rPr lang="hu-HU" sz="2400" b="1" dirty="0">
                <a:solidFill>
                  <a:schemeClr val="bg1">
                    <a:lumMod val="65000"/>
                  </a:schemeClr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et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Céljaink: 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az információs társadalom biztonságának támogatása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az információvédelem kultúrájának és ismereteinek terjesztése, a tudatosság kialakítása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információvédelmi szakmai műhely létrehozása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563733E-F241-4D93-9FC9-4DD824F02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660" y="3293804"/>
            <a:ext cx="1928664" cy="1823464"/>
          </a:xfrm>
          <a:prstGeom prst="rect">
            <a:avLst/>
          </a:prstGeom>
        </p:spPr>
      </p:pic>
      <p:pic>
        <p:nvPicPr>
          <p:cNvPr id="1026" name="Picture 2" descr="Twizler 20th Birthday Card - Roadsign - 20 Year Old – Age 20 Birthday Card">
            <a:extLst>
              <a:ext uri="{FF2B5EF4-FFF2-40B4-BE49-F238E27FC236}">
                <a16:creationId xmlns:a16="http://schemas.microsoft.com/office/drawing/2014/main" id="{E04D1B31-CEE7-4477-9E39-E06AAD0A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609120"/>
            <a:ext cx="2504728" cy="250472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A6AB07B-168E-4FA9-B1F6-3AC7ECCBD7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3622324" y="1923480"/>
            <a:ext cx="6155213" cy="40978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32374" y="6648"/>
            <a:ext cx="8780463" cy="191683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TÁVMUNKA TÖRTÉNETEK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https://www.tavmunka.hetpecset.hu/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2020 december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endParaRPr lang="hu-HU" altLang="hu-HU" sz="24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488504" y="2564904"/>
            <a:ext cx="2736304" cy="2088232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Megfelelőség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Technológia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Ember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49F6913-884E-4198-999F-F52564E4C397}"/>
              </a:ext>
            </a:extLst>
          </p:cNvPr>
          <p:cNvSpPr txBox="1"/>
          <p:nvPr/>
        </p:nvSpPr>
        <p:spPr>
          <a:xfrm>
            <a:off x="4232920" y="1923480"/>
            <a:ext cx="5544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222222"/>
                </a:solidFill>
                <a:latin typeface="Open Sans"/>
              </a:rPr>
              <a:t>N</a:t>
            </a:r>
            <a:r>
              <a:rPr lang="hu-HU" b="1" i="0" dirty="0">
                <a:solidFill>
                  <a:srgbClr val="222222"/>
                </a:solidFill>
                <a:effectLst/>
                <a:latin typeface="Open Sans"/>
              </a:rPr>
              <a:t>emzetközi Pwn2Own hackerverseny</a:t>
            </a:r>
          </a:p>
          <a:p>
            <a:endParaRPr lang="hu-HU" b="1" dirty="0">
              <a:solidFill>
                <a:srgbClr val="222222"/>
              </a:solidFill>
              <a:latin typeface="Open Sans"/>
            </a:endParaRPr>
          </a:p>
          <a:p>
            <a:pPr marL="342900" indent="-342900">
              <a:buAutoNum type="arabicPlain" startAt="2020"/>
            </a:pPr>
            <a:r>
              <a:rPr lang="hu-HU" b="1" dirty="0">
                <a:solidFill>
                  <a:srgbClr val="222222"/>
                </a:solidFill>
                <a:latin typeface="Open Sans"/>
              </a:rPr>
              <a:t> Tesla</a:t>
            </a:r>
          </a:p>
          <a:p>
            <a:pPr marL="342900" indent="-342900">
              <a:buAutoNum type="arabicPlain" startAt="2020"/>
            </a:pPr>
            <a:endParaRPr lang="hu-HU" b="1" dirty="0">
              <a:solidFill>
                <a:srgbClr val="222222"/>
              </a:solidFill>
              <a:latin typeface="Open Sans"/>
            </a:endParaRPr>
          </a:p>
          <a:p>
            <a:pPr marL="342900" indent="-342900">
              <a:buAutoNum type="arabicPlain" startAt="2020"/>
            </a:pPr>
            <a:r>
              <a:rPr lang="hu-HU" b="1" dirty="0">
                <a:solidFill>
                  <a:srgbClr val="222222"/>
                </a:solidFill>
                <a:latin typeface="Open Sans"/>
              </a:rPr>
              <a:t> április 6-8.</a:t>
            </a:r>
          </a:p>
          <a:p>
            <a:r>
              <a:rPr lang="hu-HU" b="0" i="0" dirty="0">
                <a:solidFill>
                  <a:srgbClr val="222222"/>
                </a:solidFill>
                <a:effectLst/>
                <a:latin typeface="Open Sans"/>
              </a:rPr>
              <a:t>Tesla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Open Sans"/>
              </a:rPr>
              <a:t>Model</a:t>
            </a:r>
            <a:r>
              <a:rPr lang="hu-HU" b="0" i="0" dirty="0">
                <a:solidFill>
                  <a:srgbClr val="222222"/>
                </a:solidFill>
                <a:effectLst/>
                <a:latin typeface="Open Sans"/>
              </a:rPr>
              <a:t> 3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222222"/>
                </a:solidFill>
                <a:latin typeface="Open Sans"/>
              </a:rPr>
              <a:t>500.000USD + a Tesla </a:t>
            </a:r>
            <a:r>
              <a:rPr lang="hu-HU" dirty="0">
                <a:solidFill>
                  <a:srgbClr val="222222"/>
                </a:solidFill>
                <a:latin typeface="Open Sans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Tx/>
              <a:buChar char="-"/>
            </a:pPr>
            <a:endParaRPr lang="hu-HU" b="0" i="0" dirty="0">
              <a:solidFill>
                <a:srgbClr val="222222"/>
              </a:solidFill>
              <a:effectLst/>
              <a:latin typeface="Open Sans"/>
            </a:endParaRPr>
          </a:p>
          <a:p>
            <a:r>
              <a:rPr lang="hu-HU" b="0" i="0" dirty="0">
                <a:solidFill>
                  <a:srgbClr val="222222"/>
                </a:solidFill>
                <a:effectLst/>
                <a:latin typeface="Open Sans"/>
              </a:rPr>
              <a:t>vállalati kommunikációs kategória</a:t>
            </a:r>
            <a:endParaRPr lang="hu-HU" b="1" i="0" dirty="0">
              <a:solidFill>
                <a:srgbClr val="222222"/>
              </a:solidFill>
              <a:effectLst/>
              <a:latin typeface="Open Sans"/>
            </a:endParaRPr>
          </a:p>
          <a:p>
            <a:r>
              <a:rPr lang="hu-HU" b="1" dirty="0" err="1">
                <a:solidFill>
                  <a:srgbClr val="222222"/>
                </a:solidFill>
                <a:latin typeface="Open Sans"/>
              </a:rPr>
              <a:t>Teams</a:t>
            </a:r>
            <a:r>
              <a:rPr lang="hu-HU" b="1" dirty="0">
                <a:solidFill>
                  <a:srgbClr val="222222"/>
                </a:solidFill>
                <a:latin typeface="Open Sans"/>
              </a:rPr>
              <a:t> – Zoom</a:t>
            </a:r>
          </a:p>
          <a:p>
            <a:r>
              <a:rPr lang="hu-HU" b="1" dirty="0">
                <a:solidFill>
                  <a:srgbClr val="222222"/>
                </a:solidFill>
                <a:latin typeface="Open Sans"/>
              </a:rPr>
              <a:t>- 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200.000USD</a:t>
            </a:r>
          </a:p>
          <a:p>
            <a:endParaRPr lang="hu-HU" b="1" dirty="0">
              <a:solidFill>
                <a:srgbClr val="222222"/>
              </a:solidFill>
              <a:latin typeface="Open Sans"/>
            </a:endParaRPr>
          </a:p>
          <a:p>
            <a:r>
              <a:rPr lang="hu-HU" dirty="0">
                <a:solidFill>
                  <a:srgbClr val="222222"/>
                </a:solidFill>
                <a:latin typeface="Open Sans"/>
              </a:rPr>
              <a:t>Élőben: YouTube és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Twitch</a:t>
            </a:r>
            <a:endParaRPr lang="hu-HU" dirty="0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34CFF5FD-DE33-431D-BF4D-AC89B87CCCF5}"/>
              </a:ext>
            </a:extLst>
          </p:cNvPr>
          <p:cNvSpPr/>
          <p:nvPr/>
        </p:nvSpPr>
        <p:spPr>
          <a:xfrm>
            <a:off x="2824406" y="3176972"/>
            <a:ext cx="9361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04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25537" y="-21591"/>
            <a:ext cx="8780463" cy="192348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„Az év információbiztonsági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szak- és diplomadolgozata - 2021”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420888"/>
            <a:ext cx="9001072" cy="2088232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16. alkalommal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részletek a honlapon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DE! A pályázók köre szélesebb lett: </a:t>
            </a:r>
            <a:br>
              <a:rPr lang="hu-HU" sz="2200" b="1" dirty="0">
                <a:latin typeface="+mj-lt"/>
              </a:rPr>
            </a:br>
            <a:r>
              <a:rPr lang="hu-HU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egyéb iskola vagy nem iskolarendszerben végzős hallgató, aki záró-dolgozatot készít a tanulmányi követelményei alapján; valamint minden olyan szerző, aki a témakörben egyéb tanulmányt tett közzé (könyv, tanulmány, folyóiratcikk, stb.) </a:t>
            </a: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2684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1712640" y="152280"/>
            <a:ext cx="8193360" cy="4568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D0147"/>
                </a:solidFill>
                <a:effectLst/>
                <a:uLnTx/>
                <a:uFillTx/>
                <a:latin typeface="Arial"/>
              </a:rPr>
              <a:t>Az év információbiztonsági újságírója - 2021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információbiztonsági újságírója - 2021”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Idén 16. alkalommal!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Beadási határidő: 2021. április 30. (péntek) 15:00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Egyesület székhelyén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(1149 Budapest, Pillangó utca 16-20.)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Elektronikusan</a:t>
            </a:r>
            <a:r>
              <a:rPr kumimoji="0" lang="hu-H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titkar@hetpecset.hu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 </a:t>
            </a:r>
            <a:r>
              <a:rPr kumimoji="0" lang="hu-HU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– ez a preferált!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Postai úton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(1149 Budapest, Pillangó utca 16-20.)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Min. 5 darab 2020. január 1. utáni referencia publikáció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(illetve nyilvánosan elérhető link)</a:t>
            </a:r>
            <a:endParaRPr kumimoji="0" lang="hu-HU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Eredményhirdetés a 2021. évi májusi fórumon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6B55562-4A1B-4962-B26F-EBFA07AAA1AF}"/>
              </a:ext>
            </a:extLst>
          </p:cNvPr>
          <p:cNvSpPr txBox="1"/>
          <p:nvPr/>
        </p:nvSpPr>
        <p:spPr>
          <a:xfrm>
            <a:off x="272480" y="5013176"/>
            <a:ext cx="936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https://docs.google.com/forms/d/e/1FAIpQLSdvudgd2jfaTkJsG8TYA4zvO5opF4eAkCaFlQn3l9ZVrU4tSw/viewform</a:t>
            </a:r>
            <a:endParaRPr lang="hu-HU" sz="1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CAF4DAD-E6A8-4E84-8621-0B73CA117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98" y="1124744"/>
            <a:ext cx="3686804" cy="36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DAE97E9F-B38C-4E62-8230-E84FDD1828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360712" y="0"/>
            <a:ext cx="6977320" cy="563112"/>
          </a:xfrm>
        </p:spPr>
        <p:txBody>
          <a:bodyPr/>
          <a:lstStyle/>
          <a:p>
            <a:r>
              <a:rPr lang="hu-HU" sz="2800" b="1" dirty="0"/>
              <a:t>A mai program: </a:t>
            </a:r>
            <a:r>
              <a:rPr lang="hu-HU" sz="2800" b="1" dirty="0" err="1"/>
              <a:t>kiber</a:t>
            </a:r>
            <a:r>
              <a:rPr lang="hu-HU" sz="2800" b="1" dirty="0"/>
              <a:t> a köbön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41C780D-109B-4ADB-B203-814EF6CD7276}"/>
              </a:ext>
            </a:extLst>
          </p:cNvPr>
          <p:cNvSpPr/>
          <p:nvPr/>
        </p:nvSpPr>
        <p:spPr>
          <a:xfrm>
            <a:off x="1481064" y="659011"/>
            <a:ext cx="7648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rgbClr val="660000"/>
                </a:solidFill>
                <a:latin typeface="Open Sans"/>
              </a:rPr>
              <a:t>10.00 – 11.30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660000"/>
                </a:solidFill>
                <a:latin typeface="Open Sans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Köszöntő és bevezető gondolatok</a:t>
            </a: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endParaRPr lang="hu-HU" sz="16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</a:tabLst>
            </a:pP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Gasparetz András (Hétpecsét Egyesület) elnök</a:t>
            </a:r>
            <a:endParaRPr lang="hu-HU" sz="16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1" kern="100" dirty="0" err="1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Kiberbiztonsági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kihívások a digitális felsőoktatásban</a:t>
            </a:r>
            <a:endParaRPr lang="hu-HU" sz="1600" b="1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Dr. </a:t>
            </a:r>
            <a:r>
              <a:rPr lang="hu-HU" sz="1600" kern="100" dirty="0" err="1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Krasznay</a:t>
            </a: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Csaba (NKE) intézetvezető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 </a:t>
            </a:r>
            <a:r>
              <a:rPr lang="hu-HU" sz="1600" b="1" kern="100" dirty="0" err="1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Kiberbűnözés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határok nélkül – vállalatokat érő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támadási trendek és megelőzési lehetőségek</a:t>
            </a:r>
            <a:endParaRPr lang="hu-HU" sz="1600" b="1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Darázs-Horváth Zsófia (Készenléti Rendőrség, </a:t>
            </a:r>
            <a:r>
              <a:rPr lang="hu-HU" sz="1600" b="0" kern="100" dirty="0" err="1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NNyI</a:t>
            </a: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)</a:t>
            </a:r>
            <a:b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</a:b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rendőr százados, kiemelt főnyomozó</a:t>
            </a:r>
            <a:endParaRPr lang="hu-HU" sz="16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400" b="1" dirty="0">
                <a:solidFill>
                  <a:srgbClr val="660000"/>
                </a:solidFill>
                <a:latin typeface="Open Sans"/>
              </a:rPr>
              <a:t>11.30 – 11.50 Önkiszolgáló HO kávé szünet </a:t>
            </a:r>
            <a:r>
              <a:rPr lang="hu-HU" sz="1400" b="1" dirty="0">
                <a:solidFill>
                  <a:srgbClr val="660000"/>
                </a:solidFill>
                <a:latin typeface="Open Sans"/>
                <a:sym typeface="Wingdings" panose="05000000000000000000" pitchFamily="2" charset="2"/>
              </a:rPr>
              <a:t></a:t>
            </a:r>
            <a:endParaRPr lang="hu-HU" sz="1400" dirty="0">
              <a:solidFill>
                <a:srgbClr val="660000"/>
              </a:solidFill>
              <a:latin typeface="Open Sans"/>
            </a:endParaRPr>
          </a:p>
          <a:p>
            <a:pPr>
              <a:tabLst>
                <a:tab pos="1143000" algn="l"/>
                <a:tab pos="1571625" algn="l"/>
              </a:tabLst>
            </a:pPr>
            <a:endParaRPr lang="hu-HU" sz="1400" b="1" dirty="0">
              <a:solidFill>
                <a:srgbClr val="660000"/>
              </a:solidFill>
              <a:latin typeface="Open Sans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400" b="1" dirty="0">
                <a:solidFill>
                  <a:srgbClr val="660000"/>
                </a:solidFill>
                <a:latin typeface="Open Sans"/>
              </a:rPr>
              <a:t>11.50 – 13.00</a:t>
            </a:r>
            <a:br>
              <a:rPr lang="hu-HU" sz="1600" b="1" dirty="0">
                <a:solidFill>
                  <a:srgbClr val="660000"/>
                </a:solidFill>
                <a:latin typeface="Open Sans"/>
              </a:rPr>
            </a:br>
            <a:r>
              <a:rPr lang="hu-HU" sz="1600" b="1" dirty="0">
                <a:solidFill>
                  <a:srgbClr val="660000"/>
                </a:solidFill>
                <a:latin typeface="Open Sans"/>
              </a:rPr>
              <a:t>  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</a:rPr>
              <a:t>Az EU változó </a:t>
            </a:r>
            <a:r>
              <a:rPr lang="hu-HU" sz="1600" b="1" kern="100" dirty="0" err="1">
                <a:solidFill>
                  <a:srgbClr val="00000A"/>
                </a:solidFill>
                <a:latin typeface="Georgia" panose="02040502050405020303" pitchFamily="18" charset="0"/>
              </a:rPr>
              <a:t>kiberbiztonsági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</a:rPr>
              <a:t> politikája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0" kern="100" dirty="0" err="1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Beláz</a:t>
            </a: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Annamária (ÓE Biztonságtudományi Doktori Iskola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</a:rPr>
              <a:t>  Front-End </a:t>
            </a:r>
            <a:r>
              <a:rPr lang="hu-HU" sz="1600" b="1" kern="100" dirty="0" err="1">
                <a:solidFill>
                  <a:srgbClr val="00000A"/>
                </a:solidFill>
                <a:latin typeface="Georgia" panose="02040502050405020303" pitchFamily="18" charset="0"/>
              </a:rPr>
              <a:t>Acces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</a:rPr>
              <a:t> </a:t>
            </a:r>
            <a:r>
              <a:rPr lang="hu-HU" sz="1600" b="1" kern="100" dirty="0" err="1">
                <a:solidFill>
                  <a:srgbClr val="00000A"/>
                </a:solidFill>
                <a:latin typeface="Georgia" panose="02040502050405020303" pitchFamily="18" charset="0"/>
              </a:rPr>
              <a:t>Controll</a:t>
            </a:r>
            <a:endParaRPr lang="hu-HU" sz="1600" b="1" kern="100" dirty="0">
              <a:solidFill>
                <a:srgbClr val="00000A"/>
              </a:solidFill>
              <a:latin typeface="Georgia" panose="02040502050405020303" pitchFamily="18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</a:rPr>
              <a:t>  </a:t>
            </a: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Vilmos András (</a:t>
            </a:r>
            <a:r>
              <a:rPr lang="hu-HU" sz="1600" b="0" kern="100" dirty="0" err="1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SafePay</a:t>
            </a: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Systems Kft.) ügyvezető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400" b="1" dirty="0">
                <a:solidFill>
                  <a:srgbClr val="660000"/>
                </a:solidFill>
                <a:latin typeface="Open Sans"/>
              </a:rPr>
              <a:t>  13.00 – 13.30 Önkiszolgáló HO üzleti ebédszünet </a:t>
            </a:r>
            <a:r>
              <a:rPr lang="hu-HU" sz="1400" b="1" dirty="0">
                <a:solidFill>
                  <a:srgbClr val="660000"/>
                </a:solidFill>
                <a:latin typeface="Open Sans"/>
                <a:sym typeface="Wingdings" panose="05000000000000000000" pitchFamily="2" charset="2"/>
              </a:rPr>
              <a:t></a:t>
            </a:r>
            <a:endParaRPr lang="hu-HU" sz="1400" b="1" dirty="0">
              <a:solidFill>
                <a:srgbClr val="660000"/>
              </a:solidFill>
              <a:latin typeface="Open Sans"/>
            </a:endParaRPr>
          </a:p>
          <a:p>
            <a:endParaRPr lang="hu-HU" sz="1400" b="1" dirty="0">
              <a:solidFill>
                <a:srgbClr val="660000"/>
              </a:solidFill>
              <a:latin typeface="Open Sans"/>
            </a:endParaRPr>
          </a:p>
          <a:p>
            <a:r>
              <a:rPr lang="hu-HU" sz="1400" b="1" dirty="0">
                <a:solidFill>
                  <a:srgbClr val="660000"/>
                </a:solidFill>
                <a:latin typeface="Open Sans"/>
              </a:rPr>
              <a:t>13.30 – 15.30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660000"/>
                </a:solidFill>
                <a:latin typeface="Open Sans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DPO Fórum:  </a:t>
            </a:r>
            <a:r>
              <a:rPr lang="hu-HU" sz="1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jó és a rossz </a:t>
            </a:r>
            <a:r>
              <a:rPr lang="hu-HU" sz="14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Cookie</a:t>
            </a:r>
            <a:r>
              <a:rPr lang="hu-HU" sz="1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banner, a Facebook pixel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4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1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alkalmazása és a Facebook adatkezelési változtatásai</a:t>
            </a:r>
            <a:endParaRPr lang="hu-HU" sz="14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</a:tabLst>
            </a:pPr>
            <a:r>
              <a:rPr lang="hu-HU" sz="1600" kern="100" dirty="0">
                <a:solidFill>
                  <a:srgbClr val="00000A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  </a:t>
            </a: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</a:rPr>
              <a:t>Dr. Teker Orsolya; Lévai Richárd</a:t>
            </a:r>
          </a:p>
          <a:p>
            <a:pPr>
              <a:tabLst>
                <a:tab pos="1143000" algn="l"/>
              </a:tabLst>
            </a:pPr>
            <a:endParaRPr lang="hu-HU" sz="16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endParaRPr lang="hu-HU" sz="1600" b="0" kern="100" dirty="0">
              <a:solidFill>
                <a:srgbClr val="00000A"/>
              </a:solidFill>
              <a:latin typeface="Georgia" panose="02040502050405020303" pitchFamily="18" charset="0"/>
              <a:ea typeface="Times New Roman" panose="02020603050405020304" pitchFamily="18" charset="0"/>
              <a:cs typeface="Georgia" panose="02040502050405020303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A8396C7-CEEB-42D4-A855-DEB8D853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878" y="1700808"/>
            <a:ext cx="2949210" cy="194421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501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594</Words>
  <Application>Microsoft Office PowerPoint</Application>
  <PresentationFormat>A4 (210x297 mm)</PresentationFormat>
  <Paragraphs>120</Paragraphs>
  <Slides>8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3</vt:i4>
      </vt:variant>
      <vt:variant>
        <vt:lpstr>Diacímek</vt:lpstr>
      </vt:variant>
      <vt:variant>
        <vt:i4>8</vt:i4>
      </vt:variant>
    </vt:vector>
  </HeadingPairs>
  <TitlesOfParts>
    <vt:vector size="21" baseType="lpstr">
      <vt:lpstr>Arial</vt:lpstr>
      <vt:lpstr>Calibri</vt:lpstr>
      <vt:lpstr>Georgia</vt:lpstr>
      <vt:lpstr>Open Sans</vt:lpstr>
      <vt:lpstr>Segoe UI Historic</vt:lpstr>
      <vt:lpstr>StarSymbol</vt:lpstr>
      <vt:lpstr>Tahoma</vt:lpstr>
      <vt:lpstr>Times New Roman</vt:lpstr>
      <vt:lpstr>Verdana</vt:lpstr>
      <vt:lpstr>Wingdings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TÁVMUNKA TÖRTÉNETEK  https://www.tavmunka.hetpecset.hu/  2020 december </vt:lpstr>
      <vt:lpstr>PÁLYÁZATI FELHÍVÁS   „Az év információbiztonsági  szak- és diplomadolgozata - 2021”</vt:lpstr>
      <vt:lpstr>PÁLYÁZATI FELHÍVÁS az  „Év információbiztonsági újságírója - 2021” cím elnyerésére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Gasparetz András</cp:lastModifiedBy>
  <cp:revision>147</cp:revision>
  <cp:lastPrinted>2016-01-20T05:40:47Z</cp:lastPrinted>
  <dcterms:modified xsi:type="dcterms:W3CDTF">2021-03-15T16:50:38Z</dcterms:modified>
</cp:coreProperties>
</file>