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2.xml" ContentType="application/vnd.openxmlformats-officedocument.drawingml.char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2.xml.rels" ContentType="application/vnd.openxmlformats-package.relationships+xml"/>
  <Override PartName="/ppt/media/image1.png" ContentType="image/png"/>
  <Override PartName="/ppt/media/image9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19.jpeg" ContentType="image/jpeg"/>
  <Override PartName="/ppt/media/image22.png" ContentType="image/png"/>
  <Override PartName="/ppt/media/image20.png" ContentType="image/png"/>
  <Override PartName="/ppt/media/image21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906000" cy="6858000"/>
  <p:notesSz cx="6858000" cy="994568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
</Relationships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8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  <a:r>
              <a:rPr b="1" sz="1800" spc="-1" strike="noStrike">
                <a:solidFill>
                  <a:srgbClr val="000000"/>
                </a:solidFill>
                <a:latin typeface="Arial"/>
                <a:ea typeface="DejaVu Sans"/>
              </a:rPr>
              <a:t>Nyertes dolgozatok (db)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719637755377069"/>
          <c:y val="0.194758281454154"/>
          <c:w val="0.879467414155571"/>
          <c:h val="0.543924371685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Nyertes dolgozatok (db)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9"/>
                <c:pt idx="0">
                  <c:v>BMGE</c:v>
                </c:pt>
                <c:pt idx="1">
                  <c:v>NKE (ZMNE)</c:v>
                </c:pt>
                <c:pt idx="2">
                  <c:v>BCE</c:v>
                </c:pt>
                <c:pt idx="3">
                  <c:v>DF</c:v>
                </c:pt>
                <c:pt idx="4">
                  <c:v>ÓE</c:v>
                </c:pt>
                <c:pt idx="5">
                  <c:v>PPKE</c:v>
                </c:pt>
                <c:pt idx="6">
                  <c:v>PTE</c:v>
                </c:pt>
                <c:pt idx="7">
                  <c:v>PE</c:v>
                </c:pt>
                <c:pt idx="8">
                  <c:v>ME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9"/>
                <c:pt idx="0">
                  <c:v>11</c:v>
                </c:pt>
                <c:pt idx="1">
                  <c:v>7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gapWidth val="150"/>
        <c:overlap val="0"/>
        <c:axId val="55073990"/>
        <c:axId val="56570450"/>
      </c:barChart>
      <c:catAx>
        <c:axId val="55073990"/>
        <c:scaling>
          <c:orientation val="minMax"/>
        </c:scaling>
        <c:delete val="0"/>
        <c:axPos val="b"/>
        <c:numFmt formatCode="[$-40E]yyyy/mm/dd/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56570450"/>
        <c:crosses val="autoZero"/>
        <c:auto val="1"/>
        <c:lblAlgn val="ctr"/>
        <c:lblOffset val="100"/>
        <c:noMultiLvlLbl val="0"/>
      </c:catAx>
      <c:valAx>
        <c:axId val="56570450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55073990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323708223972004"/>
          <c:y val="0.210398439778361"/>
          <c:w val="0.317958442694663"/>
          <c:h val="0.0837171916010499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b="0" sz="1000" spc="-1" strike="noStrike">
              <a:solidFill>
                <a:srgbClr val="000000"/>
              </a:solidFill>
              <a:latin typeface="Arial"/>
              <a:ea typeface="DejaVu Sans"/>
            </a:defRPr>
          </a:pPr>
        </a:p>
      </c:txPr>
    </c:legend>
    <c:plotVisOnly val="1"/>
    <c:dispBlanksAs val="gap"/>
  </c:chart>
  <c:spPr>
    <a:noFill/>
    <a:ln w="9360">
      <a:solidFill>
        <a:srgbClr val="d9d9d9"/>
      </a:solidFill>
      <a:round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A dia áthelyezéséhez kattintson ide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hu-HU" sz="2000" spc="-1" strike="noStrike">
                <a:latin typeface="Arial"/>
              </a:rPr>
              <a:t>A jegyzetformátum szerkesztéséhez kattintson ide</a:t>
            </a:r>
            <a:endParaRPr b="0" lang="hu-HU" sz="20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hu-HU" sz="1400" spc="-1" strike="noStrike">
                <a:latin typeface="Times New Roman"/>
              </a:rPr>
              <a:t>&lt;élőfej&gt;</a:t>
            </a:r>
            <a:endParaRPr b="0" lang="hu-HU" sz="1400" spc="-1" strike="noStrike">
              <a:latin typeface="Times New Roman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hu-HU" sz="1400" spc="-1" strike="noStrike">
                <a:latin typeface="Times New Roman"/>
              </a:rPr>
              <a:t>&lt;dátum/idő&gt;</a:t>
            </a:r>
            <a:endParaRPr b="0" lang="hu-HU" sz="1400" spc="-1" strike="noStrike">
              <a:latin typeface="Times New Roman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hu-HU" sz="1400" spc="-1" strike="noStrike">
                <a:latin typeface="Times New Roman"/>
              </a:rPr>
              <a:t>&lt;élőláb&gt;</a:t>
            </a:r>
            <a:endParaRPr b="0" lang="hu-HU" sz="1400" spc="-1" strike="noStrike">
              <a:latin typeface="Times New Roman"/>
            </a:endParaRPr>
          </a:p>
        </p:txBody>
      </p:sp>
      <p:sp>
        <p:nvSpPr>
          <p:cNvPr id="17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F7680AF4-0BED-4D80-A7E2-8A881508D141}" type="slidenum">
              <a:rPr b="0" lang="hu-HU" sz="1400" spc="-1" strike="noStrike">
                <a:latin typeface="Times New Roman"/>
              </a:rPr>
              <a:t>&lt;szám&gt;</a:t>
            </a:fld>
            <a:endParaRPr b="0" lang="hu-H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hu-HU" sz="1200" spc="-1" strike="noStrike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b="0" lang="hu-HU" sz="1200" spc="-1" strike="noStrike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hu-HU" sz="2000" spc="-1" strike="noStrike"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hu-HU" sz="1200" spc="-1" strike="noStrike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b="0" lang="hu-HU" sz="1200" spc="-1" strike="noStrike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hu-HU" sz="20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hu-HU" sz="1200" spc="-1" strike="noStrike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b="0" lang="hu-HU" sz="1200" spc="-1" strike="noStrike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hu-HU" sz="20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hu-HU" sz="1200" spc="-1" strike="noStrike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b="0" lang="hu-HU" sz="1200" spc="-1" strike="noStrike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hu-HU" sz="20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hu-HU" sz="1200" spc="-1" strike="noStrike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b="0" lang="hu-HU" sz="1200" spc="-1" strike="noStrike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hu-HU" sz="20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ldImg"/>
          </p:nvPr>
        </p:nvSpPr>
        <p:spPr>
          <a:xfrm>
            <a:off x="3301920" y="857160"/>
            <a:ext cx="3342960" cy="2314080"/>
          </a:xfrm>
          <a:prstGeom prst="rect">
            <a:avLst/>
          </a:prstGeom>
        </p:spPr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hu-HU" sz="2000" spc="-1" strike="noStrike">
                <a:latin typeface="Arial"/>
              </a:rPr>
              <a:t>Új kiírás és feltételek: vigyázó szemetek…</a:t>
            </a:r>
            <a:endParaRPr b="0" lang="hu-HU" sz="2000" spc="-1" strike="noStrike">
              <a:latin typeface="Arial"/>
            </a:endParaRPr>
          </a:p>
        </p:txBody>
      </p:sp>
      <p:sp>
        <p:nvSpPr>
          <p:cNvPr id="223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FC544122-0258-498D-9228-1A7265AEB617}" type="slidenum">
              <a:rPr b="0" lang="hu-HU" sz="1800" spc="-1" strike="noStrike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 b="0" lang="hu-HU" sz="18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hu-HU" sz="1200" spc="-1" strike="noStrike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b="0" lang="hu-HU" sz="1200" spc="-1" strike="noStrike"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hu-HU" sz="20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hu-HU" sz="1200" spc="-1" strike="noStrike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b="0" lang="hu-HU" sz="1200" spc="-1" strike="noStrike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hu-HU" sz="20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hu-HU" sz="1200" spc="-1" strike="noStrike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b="0" lang="hu-HU" sz="1200" spc="-1" strike="noStrike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hu-HU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9" descr=""/>
          <p:cNvPicPr/>
          <p:nvPr/>
        </p:nvPicPr>
        <p:blipFill>
          <a:blip r:embed="rId2"/>
          <a:stretch/>
        </p:blipFill>
        <p:spPr>
          <a:xfrm>
            <a:off x="0" y="6324480"/>
            <a:ext cx="9905400" cy="532800"/>
          </a:xfrm>
          <a:prstGeom prst="rect">
            <a:avLst/>
          </a:prstGeom>
          <a:ln>
            <a:noFill/>
          </a:ln>
        </p:spPr>
      </p:pic>
      <p:pic>
        <p:nvPicPr>
          <p:cNvPr id="1" name="Picture 10" descr=""/>
          <p:cNvPicPr/>
          <p:nvPr/>
        </p:nvPicPr>
        <p:blipFill>
          <a:blip r:embed="rId3"/>
          <a:stretch/>
        </p:blipFill>
        <p:spPr>
          <a:xfrm>
            <a:off x="8255160" y="5943600"/>
            <a:ext cx="1650240" cy="913680"/>
          </a:xfrm>
          <a:prstGeom prst="rect">
            <a:avLst/>
          </a:prstGeom>
          <a:ln>
            <a:noFill/>
          </a:ln>
        </p:spPr>
      </p:pic>
      <p:pic>
        <p:nvPicPr>
          <p:cNvPr id="2" name="Picture 28" descr=""/>
          <p:cNvPicPr/>
          <p:nvPr/>
        </p:nvPicPr>
        <p:blipFill>
          <a:blip r:embed="rId4"/>
          <a:stretch/>
        </p:blipFill>
        <p:spPr>
          <a:xfrm>
            <a:off x="0" y="0"/>
            <a:ext cx="9905400" cy="656640"/>
          </a:xfrm>
          <a:prstGeom prst="rect">
            <a:avLst/>
          </a:prstGeom>
          <a:ln>
            <a:noFill/>
          </a:ln>
        </p:spPr>
      </p:pic>
      <p:pic>
        <p:nvPicPr>
          <p:cNvPr id="3" name="Kép 9" descr=""/>
          <p:cNvPicPr/>
          <p:nvPr/>
        </p:nvPicPr>
        <p:blipFill>
          <a:blip r:embed="rId5"/>
          <a:stretch/>
        </p:blipFill>
        <p:spPr>
          <a:xfrm>
            <a:off x="11160" y="107640"/>
            <a:ext cx="1424160" cy="16970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Címszöveg formátumának szerkesztése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Vázlatszöveg formátumának szerkesztése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Második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Harmadik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Negyedik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Ötödik vázlatszint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Hatodik vázlatszint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Hetedik vázlatszint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 descr=""/>
          <p:cNvPicPr/>
          <p:nvPr/>
        </p:nvPicPr>
        <p:blipFill>
          <a:blip r:embed="rId2"/>
          <a:stretch/>
        </p:blipFill>
        <p:spPr>
          <a:xfrm>
            <a:off x="0" y="6324480"/>
            <a:ext cx="9905400" cy="532800"/>
          </a:xfrm>
          <a:prstGeom prst="rect">
            <a:avLst/>
          </a:prstGeom>
          <a:ln>
            <a:noFill/>
          </a:ln>
        </p:spPr>
      </p:pic>
      <p:pic>
        <p:nvPicPr>
          <p:cNvPr id="43" name="Picture 10" descr=""/>
          <p:cNvPicPr/>
          <p:nvPr/>
        </p:nvPicPr>
        <p:blipFill>
          <a:blip r:embed="rId3"/>
          <a:stretch/>
        </p:blipFill>
        <p:spPr>
          <a:xfrm>
            <a:off x="8255160" y="5943600"/>
            <a:ext cx="1650240" cy="913680"/>
          </a:xfrm>
          <a:prstGeom prst="rect">
            <a:avLst/>
          </a:prstGeom>
          <a:ln>
            <a:noFill/>
          </a:ln>
        </p:spPr>
      </p:pic>
      <p:pic>
        <p:nvPicPr>
          <p:cNvPr id="44" name="Picture 28" descr=""/>
          <p:cNvPicPr/>
          <p:nvPr/>
        </p:nvPicPr>
        <p:blipFill>
          <a:blip r:embed="rId4"/>
          <a:stretch/>
        </p:blipFill>
        <p:spPr>
          <a:xfrm>
            <a:off x="0" y="0"/>
            <a:ext cx="9905400" cy="656640"/>
          </a:xfrm>
          <a:prstGeom prst="rect">
            <a:avLst/>
          </a:prstGeom>
          <a:ln>
            <a:noFill/>
          </a:ln>
        </p:spPr>
      </p:pic>
      <p:pic>
        <p:nvPicPr>
          <p:cNvPr id="45" name="Kép 9" descr=""/>
          <p:cNvPicPr/>
          <p:nvPr/>
        </p:nvPicPr>
        <p:blipFill>
          <a:blip r:embed="rId5"/>
          <a:stretch/>
        </p:blipFill>
        <p:spPr>
          <a:xfrm>
            <a:off x="11160" y="107640"/>
            <a:ext cx="1424160" cy="1697040"/>
          </a:xfrm>
          <a:prstGeom prst="rect">
            <a:avLst/>
          </a:prstGeom>
          <a:ln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Címszöveg formátumának szerkesztése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Vázlatszöveg formátumának szerkesztése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Második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Harmadik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Negyedik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Ötödik vázlatszint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Hatodik vázlatszint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Hetedik vázlatszint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9" descr=""/>
          <p:cNvPicPr/>
          <p:nvPr/>
        </p:nvPicPr>
        <p:blipFill>
          <a:blip r:embed="rId2"/>
          <a:stretch/>
        </p:blipFill>
        <p:spPr>
          <a:xfrm>
            <a:off x="0" y="6324480"/>
            <a:ext cx="9905400" cy="532800"/>
          </a:xfrm>
          <a:prstGeom prst="rect">
            <a:avLst/>
          </a:prstGeom>
          <a:ln>
            <a:noFill/>
          </a:ln>
        </p:spPr>
      </p:pic>
      <p:pic>
        <p:nvPicPr>
          <p:cNvPr id="85" name="Picture 10" descr=""/>
          <p:cNvPicPr/>
          <p:nvPr/>
        </p:nvPicPr>
        <p:blipFill>
          <a:blip r:embed="rId3"/>
          <a:stretch/>
        </p:blipFill>
        <p:spPr>
          <a:xfrm>
            <a:off x="8255160" y="5943600"/>
            <a:ext cx="1650240" cy="913680"/>
          </a:xfrm>
          <a:prstGeom prst="rect">
            <a:avLst/>
          </a:prstGeom>
          <a:ln>
            <a:noFill/>
          </a:ln>
        </p:spPr>
      </p:pic>
      <p:pic>
        <p:nvPicPr>
          <p:cNvPr id="86" name="Picture 28" descr=""/>
          <p:cNvPicPr/>
          <p:nvPr/>
        </p:nvPicPr>
        <p:blipFill>
          <a:blip r:embed="rId4"/>
          <a:stretch/>
        </p:blipFill>
        <p:spPr>
          <a:xfrm>
            <a:off x="0" y="0"/>
            <a:ext cx="9905400" cy="656640"/>
          </a:xfrm>
          <a:prstGeom prst="rect">
            <a:avLst/>
          </a:prstGeom>
          <a:ln>
            <a:noFill/>
          </a:ln>
        </p:spPr>
      </p:pic>
      <p:pic>
        <p:nvPicPr>
          <p:cNvPr id="87" name="Kép 9" descr=""/>
          <p:cNvPicPr/>
          <p:nvPr/>
        </p:nvPicPr>
        <p:blipFill>
          <a:blip r:embed="rId5"/>
          <a:stretch/>
        </p:blipFill>
        <p:spPr>
          <a:xfrm>
            <a:off x="10800" y="108000"/>
            <a:ext cx="1425960" cy="1698840"/>
          </a:xfrm>
          <a:prstGeom prst="rect">
            <a:avLst/>
          </a:prstGeom>
          <a:ln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Címszöveg formátumának szerkesztése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Vázlatszöveg formátumának szerkesztése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Második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Harmadik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Negyedik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Ötödik vázlatszint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Hatodik vázlatszint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Hetedik vázlatszint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9" descr=""/>
          <p:cNvPicPr/>
          <p:nvPr/>
        </p:nvPicPr>
        <p:blipFill>
          <a:blip r:embed="rId2"/>
          <a:stretch/>
        </p:blipFill>
        <p:spPr>
          <a:xfrm>
            <a:off x="0" y="6324480"/>
            <a:ext cx="9905400" cy="532800"/>
          </a:xfrm>
          <a:prstGeom prst="rect">
            <a:avLst/>
          </a:prstGeom>
          <a:ln>
            <a:noFill/>
          </a:ln>
        </p:spPr>
      </p:pic>
      <p:pic>
        <p:nvPicPr>
          <p:cNvPr id="127" name="Picture 10" descr=""/>
          <p:cNvPicPr/>
          <p:nvPr/>
        </p:nvPicPr>
        <p:blipFill>
          <a:blip r:embed="rId3"/>
          <a:stretch/>
        </p:blipFill>
        <p:spPr>
          <a:xfrm>
            <a:off x="8255160" y="5943600"/>
            <a:ext cx="1650240" cy="913680"/>
          </a:xfrm>
          <a:prstGeom prst="rect">
            <a:avLst/>
          </a:prstGeom>
          <a:ln>
            <a:noFill/>
          </a:ln>
        </p:spPr>
      </p:pic>
      <p:pic>
        <p:nvPicPr>
          <p:cNvPr id="128" name="Picture 28" descr=""/>
          <p:cNvPicPr/>
          <p:nvPr/>
        </p:nvPicPr>
        <p:blipFill>
          <a:blip r:embed="rId4"/>
          <a:stretch/>
        </p:blipFill>
        <p:spPr>
          <a:xfrm>
            <a:off x="0" y="0"/>
            <a:ext cx="9905400" cy="656640"/>
          </a:xfrm>
          <a:prstGeom prst="rect">
            <a:avLst/>
          </a:prstGeom>
          <a:ln>
            <a:noFill/>
          </a:ln>
        </p:spPr>
      </p:pic>
      <p:pic>
        <p:nvPicPr>
          <p:cNvPr id="129" name="Kép 9" descr=""/>
          <p:cNvPicPr/>
          <p:nvPr/>
        </p:nvPicPr>
        <p:blipFill>
          <a:blip r:embed="rId5"/>
          <a:stretch/>
        </p:blipFill>
        <p:spPr>
          <a:xfrm>
            <a:off x="10800" y="108000"/>
            <a:ext cx="1425960" cy="1698840"/>
          </a:xfrm>
          <a:prstGeom prst="rect">
            <a:avLst/>
          </a:prstGeom>
          <a:ln>
            <a:noFill/>
          </a:ln>
        </p:spPr>
      </p:pic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Címszöveg formátumának szerkesztése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Vázlatszöveg formátumának szerkesztése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Második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Harmadik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Negyedik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Ötödik vázlatszint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Hatodik vázlatszint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Hetedik vázlatszint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hyperlink" Target="https://attendee.gotowebinar.com/register/9191652643579006734" TargetMode="External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3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3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attendee.gotowebinar.com/register/1485626444264234766" TargetMode="External"/><Relationship Id="rId2" Type="http://schemas.openxmlformats.org/officeDocument/2006/relationships/hyperlink" Target="https://attendee.gotowebinar.com/register/1485626444264234766" TargetMode="External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1814400" y="692640"/>
            <a:ext cx="6234480" cy="165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„</a:t>
            </a:r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Információvédelem menedzselése”</a:t>
            </a:r>
            <a:endParaRPr b="0" lang="hu-HU" sz="2400" spc="-1" strike="noStrike">
              <a:latin typeface="Arial"/>
            </a:endParaRPr>
          </a:p>
          <a:p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XCVII. Szakmai Fórum</a:t>
            </a:r>
            <a:endParaRPr b="0" lang="hu-H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Budapest, 2021. szeptember 15.</a:t>
            </a:r>
            <a:endParaRPr b="0" lang="hu-HU" sz="2400" spc="-1" strike="noStrike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272520" y="3141000"/>
            <a:ext cx="5904360" cy="290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80000"/>
              </a:lnSpc>
            </a:pPr>
            <a:r>
              <a:rPr b="1" lang="hu-HU" sz="3200" spc="-1" strike="noStrike">
                <a:solidFill>
                  <a:srgbClr val="000000"/>
                </a:solidFill>
                <a:latin typeface="Arial"/>
                <a:ea typeface="DejaVu Sans"/>
              </a:rPr>
              <a:t>Bevezető gondolatok</a:t>
            </a:r>
            <a:endParaRPr b="0" lang="hu-HU" sz="32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hu-HU" sz="32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hu-HU" sz="32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1" i="1" lang="hu-HU" sz="2000" spc="-1" strike="noStrike">
                <a:solidFill>
                  <a:srgbClr val="0d0147"/>
                </a:solidFill>
                <a:latin typeface="Arial"/>
                <a:ea typeface="DejaVu Sans"/>
              </a:rPr>
              <a:t>Dr. Ködmön István</a:t>
            </a:r>
            <a:endParaRPr b="0" lang="hu-HU" sz="20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hu-HU" sz="1600" spc="-1" strike="noStrike">
                <a:solidFill>
                  <a:srgbClr val="0d0147"/>
                </a:solidFill>
                <a:latin typeface="Arial"/>
                <a:ea typeface="DejaVu Sans"/>
              </a:rPr>
              <a:t>Hétpecsét Információbiztonsági Egyesület, alelnök</a:t>
            </a:r>
            <a:endParaRPr b="0" lang="hu-HU" sz="16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endParaRPr b="0" lang="hu-HU" sz="16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1" lang="hu-HU" sz="2100" spc="-1" strike="noStrike" u="sng">
                <a:solidFill>
                  <a:srgbClr val="0066ff"/>
                </a:solidFill>
                <a:uFillTx/>
                <a:latin typeface="Arial"/>
                <a:ea typeface="DejaVu Sans"/>
              </a:rPr>
              <a:t>www.hetpecset.hu</a:t>
            </a:r>
            <a:endParaRPr b="0" lang="hu-HU" sz="21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hu-HU" sz="2100" spc="-1" strike="noStrike">
              <a:latin typeface="Arial"/>
            </a:endParaRPr>
          </a:p>
        </p:txBody>
      </p:sp>
      <p:pic>
        <p:nvPicPr>
          <p:cNvPr id="176" name="Picture 3" descr="C:\Users\istvan_kodmon\Documents\A_Ködmön_HPMZRT\Jelentesek_riportok_adatok\2015\Egyéb-2015\Adrenalean_2015\Profil_KI_20150521.jpg"/>
          <p:cNvPicPr/>
          <p:nvPr/>
        </p:nvPicPr>
        <p:blipFill>
          <a:blip r:embed="rId1"/>
          <a:stretch/>
        </p:blipFill>
        <p:spPr>
          <a:xfrm>
            <a:off x="6249240" y="2537280"/>
            <a:ext cx="2736360" cy="3528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360" y="692640"/>
            <a:ext cx="9905400" cy="60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3200" spc="-1" strike="noStrike">
                <a:solidFill>
                  <a:srgbClr val="0d0147"/>
                </a:solidFill>
                <a:latin typeface="Arial"/>
                <a:ea typeface="DejaVu Sans"/>
              </a:rPr>
              <a:t>DPO Klub – Mai programja</a:t>
            </a:r>
            <a:endParaRPr b="0" lang="hu-HU" sz="3200" spc="-1" strike="noStrike">
              <a:latin typeface="Arial"/>
            </a:endParaRPr>
          </a:p>
        </p:txBody>
      </p:sp>
      <p:pic>
        <p:nvPicPr>
          <p:cNvPr id="206" name="Picture 2" descr="https://hetpecset.hu/site/uploads/news/20210902imagev2-934c80fb19.jpg"/>
          <p:cNvPicPr/>
          <p:nvPr/>
        </p:nvPicPr>
        <p:blipFill>
          <a:blip r:embed="rId1"/>
          <a:stretch/>
        </p:blipFill>
        <p:spPr>
          <a:xfrm>
            <a:off x="992520" y="1788120"/>
            <a:ext cx="7619760" cy="4285800"/>
          </a:xfrm>
          <a:prstGeom prst="rect">
            <a:avLst/>
          </a:prstGeom>
          <a:ln>
            <a:noFill/>
          </a:ln>
        </p:spPr>
      </p:pic>
      <p:sp>
        <p:nvSpPr>
          <p:cNvPr id="207" name="CustomShape 2"/>
          <p:cNvSpPr/>
          <p:nvPr/>
        </p:nvSpPr>
        <p:spPr>
          <a:xfrm>
            <a:off x="1521720" y="1397160"/>
            <a:ext cx="8111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u-HU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https://attendee.gotowebinar.com/register/9191652643579006734</a:t>
            </a:r>
            <a:endParaRPr b="0" lang="hu-H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1712520" y="116640"/>
            <a:ext cx="7697160" cy="503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2400" spc="-1" strike="noStrike">
                <a:solidFill>
                  <a:srgbClr val="000000"/>
                </a:solidFill>
                <a:latin typeface="Arial"/>
              </a:rPr>
              <a:t>A rendezvényünk értékelő lapja</a:t>
            </a:r>
            <a:endParaRPr b="0" lang="hu-H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272520" y="188640"/>
            <a:ext cx="8914680" cy="346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endParaRPr b="0" lang="hu-H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3200" spc="-1" strike="noStrike">
              <a:latin typeface="Arial"/>
            </a:endParaRPr>
          </a:p>
        </p:txBody>
      </p:sp>
      <p:pic>
        <p:nvPicPr>
          <p:cNvPr id="210" name="Picture 2" descr=""/>
          <p:cNvPicPr/>
          <p:nvPr/>
        </p:nvPicPr>
        <p:blipFill>
          <a:blip r:embed="rId1"/>
          <a:stretch/>
        </p:blipFill>
        <p:spPr>
          <a:xfrm>
            <a:off x="3800880" y="1484640"/>
            <a:ext cx="2358000" cy="2358000"/>
          </a:xfrm>
          <a:prstGeom prst="rect">
            <a:avLst/>
          </a:prstGeom>
          <a:ln>
            <a:noFill/>
          </a:ln>
        </p:spPr>
      </p:pic>
      <p:sp>
        <p:nvSpPr>
          <p:cNvPr id="211" name="CustomShape 3"/>
          <p:cNvSpPr/>
          <p:nvPr/>
        </p:nvSpPr>
        <p:spPr>
          <a:xfrm>
            <a:off x="27000" y="4595760"/>
            <a:ext cx="990576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u-HU" sz="1400" spc="-1" strike="noStrike" u="sng">
                <a:solidFill>
                  <a:srgbClr val="0000ff"/>
                </a:solidFill>
                <a:uFillTx/>
                <a:latin typeface="Arial"/>
                <a:ea typeface="DejaVu Sans"/>
              </a:rPr>
              <a:t>https://docs.google.com/forms/d/e/1FAIpQLScIsUmyCm7F2D_z8vMVALRJNje_T6Z0V48anzhwLvwDH_FJ7g/viewform</a:t>
            </a:r>
            <a:endParaRPr b="0" lang="hu-H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8913600" y="5805360"/>
            <a:ext cx="992160" cy="49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2B275AD6-5FE4-4A7B-A0F3-7B3C68851E23}" type="slidenum">
              <a:rPr b="0" lang="hu-H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&lt;szám&gt;</a:t>
            </a:fld>
            <a:endParaRPr b="0" lang="hu-HU" sz="1400" spc="-1" strike="noStrike"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0" y="76320"/>
            <a:ext cx="9905400" cy="60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3200" spc="-1" strike="noStrike">
                <a:solidFill>
                  <a:srgbClr val="0d0147"/>
                </a:solidFill>
                <a:latin typeface="Arial"/>
                <a:ea typeface="DejaVu Sans"/>
              </a:rPr>
              <a:t>A jövő ...</a:t>
            </a:r>
            <a:endParaRPr b="0" lang="hu-HU" sz="3200" spc="-1" strike="noStrike"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992520" y="1196640"/>
            <a:ext cx="8064360" cy="502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„</a:t>
            </a:r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Információvédelem menedzselése”</a:t>
            </a:r>
            <a:endParaRPr b="0" lang="hu-HU" sz="2400" spc="-1" strike="noStrike">
              <a:latin typeface="Arial"/>
            </a:endParaRPr>
          </a:p>
          <a:p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XCVIII. Szakmai Fórum</a:t>
            </a:r>
            <a:endParaRPr b="0" lang="hu-H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. . . , 2021. november 17.</a:t>
            </a:r>
            <a:endParaRPr b="0" lang="hu-H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„</a:t>
            </a: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Információvédelem menedzselése”</a:t>
            </a:r>
            <a:endParaRPr b="0" lang="hu-H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XCIX. Szakmai Fórum</a:t>
            </a:r>
            <a:endParaRPr b="0" lang="hu-H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. . . , 2022. január 19.</a:t>
            </a:r>
            <a:endParaRPr b="0" lang="hu-H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ÉS:</a:t>
            </a:r>
            <a:endParaRPr b="0" lang="hu-H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u-HU" sz="2800" spc="-1" strike="noStrike">
                <a:solidFill>
                  <a:srgbClr val="ff0000"/>
                </a:solidFill>
                <a:latin typeface="Arial"/>
                <a:ea typeface="DejaVu Sans"/>
              </a:rPr>
              <a:t>2022. március 16.</a:t>
            </a:r>
            <a:endParaRPr b="0" lang="hu-H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u-HU" sz="2800" spc="-1" strike="noStrike">
                <a:solidFill>
                  <a:srgbClr val="ff0000"/>
                </a:solidFill>
                <a:latin typeface="Arial"/>
                <a:ea typeface="DejaVu Sans"/>
              </a:rPr>
              <a:t>„</a:t>
            </a:r>
            <a:r>
              <a:rPr b="1" lang="hu-HU" sz="2800" spc="-1" strike="noStrike">
                <a:solidFill>
                  <a:srgbClr val="ff0000"/>
                </a:solidFill>
                <a:latin typeface="Arial"/>
                <a:ea typeface="DejaVu Sans"/>
              </a:rPr>
              <a:t>Információvédelem menedzselése”</a:t>
            </a:r>
            <a:endParaRPr b="0" lang="hu-H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u-HU" sz="2800" spc="-1" strike="noStrike">
                <a:solidFill>
                  <a:srgbClr val="ff0000"/>
                </a:solidFill>
                <a:latin typeface="Arial"/>
                <a:ea typeface="DejaVu Sans"/>
              </a:rPr>
              <a:t>C. Szakmai fórum</a:t>
            </a: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hu-H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8769600" y="6019920"/>
            <a:ext cx="558000" cy="49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F3BF92D9-B64F-44B4-8A0E-2444BA90CD5A}" type="slidenum">
              <a:rPr b="0" lang="hu-H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&lt;szám&gt;</a:t>
            </a:fld>
            <a:endParaRPr b="0" lang="hu-HU" sz="1400" spc="-1" strike="noStrike"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1523880" y="152280"/>
            <a:ext cx="80002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2800" spc="-1" strike="noStrike">
                <a:solidFill>
                  <a:srgbClr val="0d0147"/>
                </a:solidFill>
                <a:latin typeface="Arial"/>
                <a:ea typeface="DejaVu Sans"/>
              </a:rPr>
              <a:t>A huszadik évünket kezdtük 2021-ben!</a:t>
            </a:r>
            <a:endParaRPr b="0" lang="hu-HU" sz="2800" spc="-1" strike="noStrike">
              <a:latin typeface="Aria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1064520" y="1298880"/>
            <a:ext cx="8191080" cy="496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57200">
              <a:lnSpc>
                <a:spcPct val="100000"/>
              </a:lnSpc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2001-től óta „Értékteremtő munkacsoport”</a:t>
            </a:r>
            <a:endParaRPr b="0" lang="hu-HU" sz="2400" spc="-1" strike="noStrike">
              <a:latin typeface="Arial"/>
            </a:endParaRPr>
          </a:p>
          <a:p>
            <a:pPr lvl="2" marL="1257480" indent="-34272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  <a:ea typeface="DejaVu Sans"/>
              </a:rPr>
              <a:t>MagiCom + Szenzor + magánszemélyek</a:t>
            </a:r>
            <a:endParaRPr b="0" lang="hu-HU" sz="2000" spc="-1" strike="noStrike">
              <a:latin typeface="Arial"/>
            </a:endParaRPr>
          </a:p>
          <a:p>
            <a:pPr lvl="2" marL="1257480" indent="-34272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  <a:ea typeface="DejaVu Sans"/>
              </a:rPr>
              <a:t>BS7799 szabvány fordítás</a:t>
            </a:r>
            <a:endParaRPr b="0" lang="hu-HU" sz="2000" spc="-1" strike="noStrike">
              <a:latin typeface="Arial"/>
            </a:endParaRPr>
          </a:p>
          <a:p>
            <a:pPr lvl="2" marL="1257480" indent="-34272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  <a:ea typeface="DejaVu Sans"/>
              </a:rPr>
              <a:t>oktatási tematikák készítése</a:t>
            </a:r>
            <a:endParaRPr b="0" lang="hu-H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20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2004-ben 12 magánszemély megalakítja a</a:t>
            </a:r>
            <a:endParaRPr b="0" lang="hu-H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Hétpecsét Információbiztonsági Egyesület</a:t>
            </a: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et</a:t>
            </a:r>
            <a:endParaRPr b="0" lang="hu-H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2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Céljaink: </a:t>
            </a:r>
            <a:endParaRPr b="0" lang="hu-HU" sz="2400" spc="-1" strike="noStrike">
              <a:latin typeface="Arial"/>
            </a:endParaRPr>
          </a:p>
          <a:p>
            <a:pPr lvl="2" marL="1257480" indent="-34272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  <a:ea typeface="DejaVu Sans"/>
              </a:rPr>
              <a:t>az információs társadalom biztonságának támogatása</a:t>
            </a:r>
            <a:endParaRPr b="0" lang="hu-HU" sz="2000" spc="-1" strike="noStrike">
              <a:latin typeface="Arial"/>
            </a:endParaRPr>
          </a:p>
          <a:p>
            <a:pPr lvl="2" marL="1257480" indent="-34272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  <a:ea typeface="DejaVu Sans"/>
              </a:rPr>
              <a:t>az információvédelem kultúrájának és ismereteinek terjesztése, a tudatosság kialakítása</a:t>
            </a:r>
            <a:endParaRPr b="0" lang="hu-HU" sz="2000" spc="-1" strike="noStrike">
              <a:latin typeface="Arial"/>
            </a:endParaRPr>
          </a:p>
          <a:p>
            <a:pPr lvl="2" marL="1257480" indent="-34272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  <a:ea typeface="DejaVu Sans"/>
              </a:rPr>
              <a:t>információvédelmi szakmai műhely létrehozása</a:t>
            </a:r>
            <a:endParaRPr b="0" lang="hu-H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8913600" y="5805360"/>
            <a:ext cx="992160" cy="49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42A93E9B-9C82-440D-9D81-6D89098B6FFA}" type="slidenum">
              <a:rPr b="0" lang="hu-H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&lt;szám&gt;</a:t>
            </a:fld>
            <a:endParaRPr b="0" lang="hu-HU" sz="1400" spc="-1" strike="noStrike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0" y="76320"/>
            <a:ext cx="9905400" cy="60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3200" spc="-1" strike="noStrike">
                <a:solidFill>
                  <a:srgbClr val="0d0147"/>
                </a:solidFill>
                <a:latin typeface="Arial"/>
                <a:ea typeface="DejaVu Sans"/>
              </a:rPr>
              <a:t>Fórumok </a:t>
            </a:r>
            <a:endParaRPr b="0" lang="hu-HU" sz="3200" spc="-1" strike="noStrike"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1712520" y="780120"/>
            <a:ext cx="6976800" cy="504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endParaRPr b="0" lang="hu-H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u-HU" sz="3200" spc="-1" strike="noStrike">
                <a:solidFill>
                  <a:srgbClr val="000000"/>
                </a:solidFill>
                <a:latin typeface="Arial"/>
                <a:ea typeface="DejaVu Sans"/>
              </a:rPr>
              <a:t>Minden páratlan </a:t>
            </a:r>
            <a:endParaRPr b="0" lang="hu-H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u-HU" sz="3200" spc="-1" strike="noStrike">
                <a:solidFill>
                  <a:srgbClr val="000000"/>
                </a:solidFill>
                <a:latin typeface="Arial"/>
                <a:ea typeface="DejaVu Sans"/>
              </a:rPr>
              <a:t>hónap</a:t>
            </a:r>
            <a:endParaRPr b="0" lang="hu-H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u-HU" sz="2000" spc="-1" strike="noStrike">
                <a:solidFill>
                  <a:srgbClr val="000000"/>
                </a:solidFill>
                <a:latin typeface="Arial"/>
                <a:ea typeface="DejaVu Sans"/>
              </a:rPr>
              <a:t>(január, március, május, szeptember, november)</a:t>
            </a:r>
            <a:endParaRPr b="0" lang="hu-H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u-HU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hu-H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u-HU" sz="3200" spc="-1" strike="noStrike">
                <a:solidFill>
                  <a:srgbClr val="000000"/>
                </a:solidFill>
                <a:latin typeface="Arial"/>
                <a:ea typeface="DejaVu Sans"/>
              </a:rPr>
              <a:t>harmadik szerdája</a:t>
            </a:r>
            <a:endParaRPr b="0" lang="hu-H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u-HU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hu-HU" sz="3200" spc="-1" strike="noStrike">
                <a:solidFill>
                  <a:srgbClr val="000000"/>
                </a:solidFill>
                <a:latin typeface="Arial"/>
                <a:ea typeface="DejaVu Sans"/>
              </a:rPr>
              <a:t>kivétel július!</a:t>
            </a:r>
            <a:endParaRPr b="0" lang="hu-H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3200" spc="-1" strike="noStrike">
              <a:latin typeface="Arial"/>
            </a:endParaRPr>
          </a:p>
        </p:txBody>
      </p:sp>
      <p:pic>
        <p:nvPicPr>
          <p:cNvPr id="183" name="Picture 2" descr=""/>
          <p:cNvPicPr/>
          <p:nvPr/>
        </p:nvPicPr>
        <p:blipFill>
          <a:blip r:embed="rId1"/>
          <a:stretch/>
        </p:blipFill>
        <p:spPr>
          <a:xfrm>
            <a:off x="416520" y="1877400"/>
            <a:ext cx="4376520" cy="4219200"/>
          </a:xfrm>
          <a:prstGeom prst="rect">
            <a:avLst/>
          </a:prstGeom>
          <a:ln>
            <a:noFill/>
          </a:ln>
        </p:spPr>
      </p:pic>
      <p:pic>
        <p:nvPicPr>
          <p:cNvPr id="184" name="Kép 5" descr="A képen aláírás, leállítás, függő, személyek látható&#10;&#10;Automatikusan generált leírás"/>
          <p:cNvPicPr/>
          <p:nvPr/>
        </p:nvPicPr>
        <p:blipFill>
          <a:blip r:embed="rId2"/>
          <a:stretch/>
        </p:blipFill>
        <p:spPr>
          <a:xfrm>
            <a:off x="6850800" y="3193920"/>
            <a:ext cx="2589840" cy="2626560"/>
          </a:xfrm>
          <a:prstGeom prst="rect">
            <a:avLst/>
          </a:prstGeom>
          <a:ln>
            <a:noFill/>
          </a:ln>
        </p:spPr>
      </p:pic>
      <p:sp>
        <p:nvSpPr>
          <p:cNvPr id="185" name="CustomShape 4"/>
          <p:cNvSpPr/>
          <p:nvPr/>
        </p:nvSpPr>
        <p:spPr>
          <a:xfrm>
            <a:off x="7401240" y="3933000"/>
            <a:ext cx="1511640" cy="210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u-HU" sz="6600" spc="-1" strike="noStrike">
                <a:solidFill>
                  <a:srgbClr val="c00000"/>
                </a:solidFill>
                <a:latin typeface="Bernard MT Condensed"/>
                <a:ea typeface="DejaVu Sans"/>
              </a:rPr>
              <a:t>1</a:t>
            </a:r>
            <a:r>
              <a:rPr b="1" lang="hu-HU" sz="1000" spc="-1" strike="noStrike">
                <a:solidFill>
                  <a:srgbClr val="c00000"/>
                </a:solidFill>
                <a:latin typeface="Bernard MT Condensed"/>
                <a:ea typeface="DejaVu Sans"/>
              </a:rPr>
              <a:t> </a:t>
            </a:r>
            <a:r>
              <a:rPr b="1" lang="hu-HU" sz="6600" spc="-1" strike="noStrike">
                <a:solidFill>
                  <a:srgbClr val="c00000"/>
                </a:solidFill>
                <a:latin typeface="Bernard MT Condensed"/>
                <a:ea typeface="DejaVu Sans"/>
              </a:rPr>
              <a:t>0</a:t>
            </a:r>
            <a:r>
              <a:rPr b="1" lang="hu-HU" sz="1000" spc="-1" strike="noStrike">
                <a:solidFill>
                  <a:srgbClr val="c00000"/>
                </a:solidFill>
                <a:latin typeface="Bernard MT Condensed"/>
                <a:ea typeface="DejaVu Sans"/>
              </a:rPr>
              <a:t>  </a:t>
            </a:r>
            <a:r>
              <a:rPr b="1" lang="hu-HU" sz="6600" spc="-1" strike="noStrike">
                <a:solidFill>
                  <a:srgbClr val="c00000"/>
                </a:solidFill>
                <a:latin typeface="Bernard MT Condensed"/>
                <a:ea typeface="DejaVu Sans"/>
              </a:rPr>
              <a:t>0</a:t>
            </a:r>
            <a:endParaRPr b="0" lang="hu-HU" sz="6600" spc="-1" strike="noStrike">
              <a:latin typeface="Arial"/>
            </a:endParaRPr>
          </a:p>
        </p:txBody>
      </p:sp>
      <p:sp>
        <p:nvSpPr>
          <p:cNvPr id="186" name="CustomShape 5"/>
          <p:cNvSpPr/>
          <p:nvPr/>
        </p:nvSpPr>
        <p:spPr>
          <a:xfrm>
            <a:off x="6481440" y="5157360"/>
            <a:ext cx="3130200" cy="5169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u-HU" sz="2800" spc="-1" strike="noStrike">
                <a:solidFill>
                  <a:srgbClr val="00b050"/>
                </a:solidFill>
                <a:latin typeface="Arial"/>
                <a:ea typeface="DejaVu Sans"/>
              </a:rPr>
              <a:t>2022. március 16.</a:t>
            </a:r>
            <a:endParaRPr b="0" lang="hu-H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1735200" y="836640"/>
            <a:ext cx="7128360" cy="1121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3600" spc="-1" strike="noStrike">
                <a:solidFill>
                  <a:srgbClr val="000000"/>
                </a:solidFill>
                <a:latin typeface="Arial"/>
              </a:rPr>
              <a:t>Köszönjük a kitartó támogatást, </a:t>
            </a:r>
            <a:br/>
            <a:r>
              <a:rPr b="1" lang="hu-HU" sz="3600" spc="-1" strike="noStrike">
                <a:solidFill>
                  <a:srgbClr val="000000"/>
                </a:solidFill>
                <a:latin typeface="Arial"/>
              </a:rPr>
              <a:t>hiszen nélkülük nem léteznénk:</a:t>
            </a:r>
            <a:endParaRPr b="0" lang="hu-H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704520" y="2122200"/>
            <a:ext cx="633636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u-HU" sz="2800" spc="-1" strike="noStrike">
                <a:solidFill>
                  <a:srgbClr val="000000"/>
                </a:solidFill>
                <a:latin typeface="Arial"/>
                <a:ea typeface="DejaVu Sans"/>
              </a:rPr>
              <a:t>30+ magán pártoló tag! </a:t>
            </a:r>
            <a:endParaRPr b="0" lang="hu-H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2800" spc="-1" strike="noStrike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r>
              <a:rPr b="1" lang="hu-HU" sz="2800" spc="-1" strike="noStrike">
                <a:solidFill>
                  <a:srgbClr val="000000"/>
                </a:solidFill>
                <a:latin typeface="Arial"/>
                <a:ea typeface="DejaVu Sans"/>
              </a:rPr>
              <a:t>és 10+ céges pártoló tagunk! </a:t>
            </a:r>
            <a:endParaRPr b="0" lang="hu-HU" sz="2800" spc="-1" strike="noStrike">
              <a:latin typeface="Arial"/>
            </a:endParaRPr>
          </a:p>
        </p:txBody>
      </p:sp>
      <p:pic>
        <p:nvPicPr>
          <p:cNvPr id="189" name="Picture 27" descr=""/>
          <p:cNvPicPr/>
          <p:nvPr/>
        </p:nvPicPr>
        <p:blipFill>
          <a:blip r:embed="rId1"/>
          <a:stretch/>
        </p:blipFill>
        <p:spPr>
          <a:xfrm>
            <a:off x="1209600" y="3213000"/>
            <a:ext cx="7632360" cy="2387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344520" y="1700640"/>
            <a:ext cx="9360720" cy="3744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Az</a:t>
            </a:r>
            <a:br/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„Év információbiztonsági újságírója” </a:t>
            </a:r>
            <a:br/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(2006 óta)</a:t>
            </a:r>
            <a:br/>
            <a:br/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és az</a:t>
            </a:r>
            <a:br/>
            <a:br/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„Év információvédelmi szak- és diplomadolgozata” </a:t>
            </a:r>
            <a:br/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(2006 illetve 2007 óta)</a:t>
            </a:r>
            <a:br/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cím elnyerésére</a:t>
            </a:r>
            <a:br/>
            <a:br/>
            <a:br/>
            <a:r>
              <a:rPr b="1" lang="hu-HU" sz="2000" spc="-1" strike="noStrike">
                <a:solidFill>
                  <a:srgbClr val="000000"/>
                </a:solidFill>
                <a:latin typeface="Arial"/>
                <a:ea typeface="DejaVu Sans"/>
              </a:rPr>
              <a:t>CPE pontok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704520" y="2277000"/>
            <a:ext cx="9000720" cy="338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3"/>
          <p:cNvSpPr/>
          <p:nvPr/>
        </p:nvSpPr>
        <p:spPr>
          <a:xfrm>
            <a:off x="0" y="76320"/>
            <a:ext cx="9905400" cy="60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3200" spc="-1" strike="noStrike">
                <a:solidFill>
                  <a:srgbClr val="0d0147"/>
                </a:solidFill>
                <a:latin typeface="Arial"/>
                <a:ea typeface="DejaVu Sans"/>
              </a:rPr>
              <a:t>Szakmai elismerések</a:t>
            </a:r>
            <a:endParaRPr b="0" lang="hu-H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1125360" y="-21600"/>
            <a:ext cx="8780040" cy="1923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3600" spc="-1" strike="noStrike">
                <a:solidFill>
                  <a:srgbClr val="000000"/>
                </a:solidFill>
                <a:latin typeface="Arial"/>
                <a:ea typeface="DejaVu Sans"/>
              </a:rPr>
              <a:t>PÁLYÁZATI FELHÍVÁS</a:t>
            </a:r>
            <a:br/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br/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„Az év információbiztonsági </a:t>
            </a:r>
            <a:br/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szak- és diplomadolgozata - 2021”</a:t>
            </a:r>
            <a:endParaRPr b="0" lang="hu-H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704520" y="2421000"/>
            <a:ext cx="9000720" cy="208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1" lang="hu-HU" sz="2200" spc="-1" strike="noStrike">
                <a:solidFill>
                  <a:srgbClr val="000000"/>
                </a:solidFill>
                <a:latin typeface="Arial"/>
                <a:ea typeface="DejaVu Sans"/>
              </a:rPr>
              <a:t>idén 16. alkalommal</a:t>
            </a:r>
            <a:endParaRPr b="0" lang="hu-HU" sz="2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1" lang="hu-HU" sz="2200" spc="-1" strike="noStrike">
                <a:solidFill>
                  <a:srgbClr val="000000"/>
                </a:solidFill>
                <a:latin typeface="Arial"/>
                <a:ea typeface="DejaVu Sans"/>
              </a:rPr>
              <a:t>részletek a honlapon</a:t>
            </a:r>
            <a:endParaRPr b="0" lang="hu-HU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hu-HU" sz="2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1" lang="hu-HU" sz="2200" spc="-1" strike="noStrike">
                <a:solidFill>
                  <a:srgbClr val="000000"/>
                </a:solidFill>
                <a:latin typeface="Arial"/>
                <a:ea typeface="DejaVu Sans"/>
              </a:rPr>
              <a:t>DE! A pályázók köre szélesebb lett: </a:t>
            </a:r>
            <a:br/>
            <a:r>
              <a:rPr b="0" lang="hu-HU" sz="2400" spc="-1" strike="noStrike">
                <a:solidFill>
                  <a:srgbClr val="050505"/>
                </a:solidFill>
                <a:latin typeface="Segoe UI Historic"/>
                <a:ea typeface="DejaVu Sans"/>
              </a:rPr>
              <a:t>egyéb iskola vagy nem iskolarendszerben végzős hallgató, aki záró-dolgozatot készít a tanulmányi követelményei alapján; valamint minden olyan szerző, aki a témakörben egyéb tanulmányt tett közzé (könyv, tanulmány, folyóiratcikk, stb.) </a:t>
            </a:r>
            <a:endParaRPr b="0" lang="hu-H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hu-H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8625240" y="6019920"/>
            <a:ext cx="702360" cy="49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7BBF8037-082E-483D-802A-7D78362B8CF7}" type="slidenum">
              <a:rPr b="0" lang="hu-H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&lt;szám&gt;</a:t>
            </a:fld>
            <a:endParaRPr b="0" lang="hu-HU" sz="1400" spc="-1" strike="noStrike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1374840" y="60120"/>
            <a:ext cx="7920360" cy="60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hu-HU" sz="2400" spc="-1" strike="noStrike">
                <a:solidFill>
                  <a:srgbClr val="0d0147"/>
                </a:solidFill>
                <a:latin typeface="Arial"/>
                <a:ea typeface="DejaVu Sans"/>
              </a:rPr>
              <a:t>EDDIGI NYERTESEK(2006-tól)</a:t>
            </a:r>
            <a:endParaRPr b="0" lang="hu-HU" sz="2400" spc="-1" strike="noStrike"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0" y="776880"/>
            <a:ext cx="9905760" cy="59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1280" indent="-336240">
              <a:lnSpc>
                <a:spcPct val="100000"/>
              </a:lnSpc>
            </a:pPr>
            <a:r>
              <a:rPr b="0" lang="hu-HU" sz="14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r>
              <a:rPr b="0" lang="hu-HU" sz="14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r>
              <a:rPr b="0" lang="hu-HU" sz="14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2006 - Czirkos Zoltán (BMGE) - P2P alapú biztonsági szoftver kifejlesztése</a:t>
            </a:r>
            <a:endParaRPr b="0" lang="hu-HU" sz="1200" spc="-1" strike="noStrike">
              <a:latin typeface="Arial"/>
            </a:endParaRPr>
          </a:p>
          <a:p>
            <a:pPr marL="2152800" indent="-713880">
              <a:lnSpc>
                <a:spcPct val="100000"/>
              </a:lnSpc>
            </a:pP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2007 - Gulyás Gábor György (BMGE) - Anonim csevegő szolgáltatás vizsgálata hagyományos és mobil környezetben</a:t>
            </a:r>
            <a:endParaRPr b="0" lang="hu-HU" sz="1200" spc="-1" strike="noStrike">
              <a:latin typeface="Arial"/>
            </a:endParaRPr>
          </a:p>
          <a:p>
            <a:pPr marL="2152800" indent="-713880">
              <a:lnSpc>
                <a:spcPct val="100000"/>
              </a:lnSpc>
            </a:pP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2007 – Árva-Szabó Péter (PTE) - Munkavállalói személyes adatok kezelésének gyakorlati problémái</a:t>
            </a:r>
            <a:endParaRPr b="0" lang="hu-HU" sz="1200" spc="-1" strike="noStrike">
              <a:latin typeface="Arial"/>
            </a:endParaRPr>
          </a:p>
          <a:p>
            <a:pPr marL="2152800" indent="-713880">
              <a:lnSpc>
                <a:spcPct val="100000"/>
              </a:lnSpc>
            </a:pP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2008 - Cserbák Márton (BMGE) - „Lightweight” biztonsági megoldás rádiófrekvenciás azonosítással támogatott elektronikus kereskedelmi környezetben</a:t>
            </a:r>
            <a:endParaRPr b="0" lang="hu-HU" sz="1200" spc="-1" strike="noStrike">
              <a:latin typeface="Arial"/>
            </a:endParaRPr>
          </a:p>
          <a:p>
            <a:pPr marL="2152800" indent="-713880">
              <a:lnSpc>
                <a:spcPct val="100000"/>
              </a:lnSpc>
            </a:pP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2008 – Gábri Máté (ZMNE) – Az információ hatása a XXI. század biztonságára</a:t>
            </a:r>
            <a:endParaRPr b="0" lang="hu-HU" sz="1200" spc="-1" strike="noStrike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2009 – Ravasz Csaba (DF) – Digitális aláírás megvalósítása vállalati környezetben</a:t>
            </a:r>
            <a:endParaRPr b="0" lang="hu-HU" sz="1200" spc="-1" strike="noStrike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2009 – Horváth Bence (BCE) – Identity management (Üzleti előnyök – technológiai kockázatok)</a:t>
            </a:r>
            <a:endParaRPr b="0" lang="hu-HU" sz="1200" spc="-1" strike="noStrike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2010 – Füzesi Tamás (BCE) – Hálózati biztonság</a:t>
            </a:r>
            <a:endParaRPr b="0" lang="hu-HU" sz="1200" spc="-1" strike="noStrike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2010 – Paulik Tamás (BMGE) – Kliensoldali webes tartalomtitkosító eszköz készítése</a:t>
            </a:r>
            <a:endParaRPr b="0" lang="hu-HU" sz="1200" spc="-1" strike="noStrike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2011 – Besenyei Tamás  (BMGE) – A webes tartalmakban alkalmazható szteganográfiai módszerek vizsgálata</a:t>
            </a:r>
            <a:endParaRPr b="0" lang="hu-HU" sz="1200" spc="-1" strike="noStrike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2012 – Boda Károlynak (BMGE) – Böngészőfüggetlen rendszerujjlenyomat, mint webes nyomkövetési módszer kidolgozása és vizsgálata</a:t>
            </a:r>
            <a:endParaRPr b="0" lang="hu-HU" sz="1200" spc="-1" strike="noStrike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2013 – Paráda István (NKE) -  A hálózatbiztonság vizsgálata a hálózati eszközöket érintő támadások gyakorlati szimulációin keresztül</a:t>
            </a:r>
            <a:endParaRPr b="0" lang="hu-HU" sz="1200" spc="-1" strike="noStrike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2013 – Dinya Péter (BCE) –  Jelszavak használatával kapcsolatos megoldások, módszerek és szokások elemzése</a:t>
            </a:r>
            <a:endParaRPr b="0" lang="hu-HU" sz="1200" spc="-1" strike="noStrike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2014 – Szerencsés Ákos (BMGE) – Webes egér hőtérképek készítése és elemzése</a:t>
            </a:r>
            <a:endParaRPr b="0" lang="hu-HU" sz="1200" spc="-1" strike="noStrike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2015 – Szegedi Péter (NKE) - Kriptoeszköz előállítása és alkalmazásának lehetőségei a Magyar Honvédségben(BSC)</a:t>
            </a:r>
            <a:endParaRPr b="0" lang="hu-HU" sz="1200" spc="-1" strike="noStrike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Simon Benedek (BMGE) - Strukturális deanonimizációs algoritmusok elemzése és fejlesztése (MSC)</a:t>
            </a:r>
            <a:endParaRPr b="0" lang="hu-HU" sz="1200" spc="-1" strike="noStrike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2016 – Gyebnár Gergő (NKE) - A kibervédelem rendszere a magyar és a globális kibertérben és </a:t>
            </a:r>
            <a:endParaRPr b="0" lang="hu-HU" sz="1200" spc="-1" strike="noStrike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Borókai Bence (PPKE) - Kritikus infrastruktúrák biztonsági szabályozása; egy Kiberbiztonsági Műveleti Központ (CSOC) megtervezése (BSc)</a:t>
            </a:r>
            <a:endParaRPr b="0" lang="hu-HU" sz="1200" spc="-1" strike="noStrike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Tóth Géza (ÓE) -  Biztonsági kiegészítések szolgáltatás orientált architektúrák Enterprise Service Bus-on keresztüli kommunikációjához (MSc)</a:t>
            </a:r>
            <a:endParaRPr b="0" lang="hu-HU" sz="1200" spc="-1" strike="noStrike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2017 – Kovács Zoltán  (BMGE) - Webes Nyomkövetési Trendek Vizsgálata</a:t>
            </a:r>
            <a:endParaRPr b="0" lang="hu-HU" sz="1200" spc="-1" strike="noStrike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Beláz Annamária (NKE) - A magyar kibervédelmi szabályozás továbbfejlesztésének lehetőségei, Különös tekintettel a stratégiaalkotásra</a:t>
            </a:r>
            <a:endParaRPr b="0" lang="hu-HU" sz="1200" spc="-1" strike="noStrike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2018 – Podholiczki Evelin (NKE) -  Az információbiztonság felelős szerepe egy közigazgatási szervnél. Biztonságban vannak egészségügyi adataink? (BSc)</a:t>
            </a:r>
            <a:endParaRPr b="0" lang="hu-HU" sz="1200" spc="-1" strike="noStrike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 </a:t>
            </a: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Legárd Ildikó (NKE) - Az elektronikus információbiztonság-tudatosság és tudatosítás jelenlegi helyzete, lehetőségei és kihívásai a közszolgálatban (MSc)</a:t>
            </a:r>
            <a:endParaRPr b="0" lang="hu-HU" sz="1200" spc="-1" strike="noStrike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2019 - Dominguez Zoltán és Villányi Bálint (BME) DNS Alapú Információvédelem az okos eszközök világában (BSC)</a:t>
            </a:r>
            <a:endParaRPr b="0" lang="hu-HU" sz="1200" spc="-1" strike="noStrike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Kékessy Ágnes (PE) „Az információbiztonság- tudatosság vizsgálata (MSC)</a:t>
            </a:r>
            <a:endParaRPr b="0" lang="hu-HU" sz="1200" spc="-1" strike="noStrike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2020 - Toppantó Tamás (BME) Beépített adatvédelem vizsgálata biometrikus azonosítókat kezelő kamerás rendszerekhez  (BSC)</a:t>
            </a:r>
            <a:endParaRPr b="0" lang="hu-HU" sz="1200" spc="-1" strike="noStrike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Szikszai Marcell (ME) - ORWELL MÁR KÍNÁBAN IS? A TÁRSADALMI KREDITRENDSZEREK (MSC)</a:t>
            </a:r>
            <a:endParaRPr b="0" lang="hu-HU" sz="1200" spc="-1" strike="noStrike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b="0" lang="hu-HU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2021 – ??</a:t>
            </a:r>
            <a:endParaRPr b="0" lang="hu-HU" sz="1200" spc="-1" strike="noStrike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endParaRPr b="0" lang="hu-HU" sz="1200" spc="-1" strike="noStrike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endParaRPr b="0" lang="hu-HU" sz="1200" spc="-1" strike="noStrike">
              <a:latin typeface="Arial"/>
            </a:endParaRPr>
          </a:p>
          <a:p>
            <a:pPr marL="1828800" indent="-628200">
              <a:lnSpc>
                <a:spcPct val="100000"/>
              </a:lnSpc>
              <a:spcBef>
                <a:spcPts val="349"/>
              </a:spcBef>
            </a:pPr>
            <a:endParaRPr b="0" lang="hu-HU" sz="1200" spc="-1" strike="noStrike">
              <a:latin typeface="Arial"/>
            </a:endParaRPr>
          </a:p>
          <a:p>
            <a:pPr marL="1828800" indent="-628200">
              <a:lnSpc>
                <a:spcPct val="100000"/>
              </a:lnSpc>
              <a:spcBef>
                <a:spcPts val="349"/>
              </a:spcBef>
            </a:pPr>
            <a:endParaRPr b="0" lang="hu-HU" sz="1200" spc="-1" strike="noStrike">
              <a:latin typeface="Arial"/>
            </a:endParaRPr>
          </a:p>
          <a:p>
            <a:pPr marL="341280" indent="-336240">
              <a:lnSpc>
                <a:spcPct val="100000"/>
              </a:lnSpc>
              <a:spcBef>
                <a:spcPts val="400"/>
              </a:spcBef>
            </a:pPr>
            <a:endParaRPr b="0" lang="hu-HU" sz="1200" spc="-1" strike="noStrike">
              <a:latin typeface="Arial"/>
            </a:endParaRPr>
          </a:p>
          <a:p>
            <a:pPr marL="1828800" indent="-336240">
              <a:lnSpc>
                <a:spcPct val="100000"/>
              </a:lnSpc>
              <a:spcBef>
                <a:spcPts val="400"/>
              </a:spcBef>
            </a:pPr>
            <a:endParaRPr b="0" lang="hu-HU" sz="1200" spc="-1" strike="noStrike">
              <a:latin typeface="Arial"/>
            </a:endParaRPr>
          </a:p>
          <a:p>
            <a:pPr marL="1828800" indent="-336240">
              <a:lnSpc>
                <a:spcPct val="100000"/>
              </a:lnSpc>
              <a:spcBef>
                <a:spcPts val="400"/>
              </a:spcBef>
            </a:pPr>
            <a:endParaRPr b="0" lang="hu-HU" sz="1200" spc="-1" strike="noStrike">
              <a:latin typeface="Arial"/>
            </a:endParaRPr>
          </a:p>
          <a:p>
            <a:pPr marL="1371600" indent="-336240">
              <a:lnSpc>
                <a:spcPct val="100000"/>
              </a:lnSpc>
              <a:spcBef>
                <a:spcPts val="400"/>
              </a:spcBef>
            </a:pPr>
            <a:endParaRPr b="0" lang="hu-HU" sz="1200" spc="-1" strike="noStrike">
              <a:latin typeface="Arial"/>
            </a:endParaRPr>
          </a:p>
          <a:p>
            <a:pPr marL="741240" indent="-279000">
              <a:lnSpc>
                <a:spcPct val="100000"/>
              </a:lnSpc>
              <a:spcBef>
                <a:spcPts val="601"/>
              </a:spcBef>
            </a:pPr>
            <a:endParaRPr b="0" lang="hu-HU" sz="1200" spc="-1" strike="noStrike">
              <a:latin typeface="Arial"/>
            </a:endParaRPr>
          </a:p>
          <a:p>
            <a:pPr marL="341280" indent="-336240">
              <a:lnSpc>
                <a:spcPct val="100000"/>
              </a:lnSpc>
              <a:spcBef>
                <a:spcPts val="601"/>
              </a:spcBef>
            </a:pPr>
            <a:endParaRPr b="0" lang="hu-H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8625240" y="6019920"/>
            <a:ext cx="702360" cy="49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CC65040F-0F58-41B5-930C-4866F09139BC}" type="slidenum">
              <a:rPr b="0" lang="hu-H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&lt;szám&gt;</a:t>
            </a:fld>
            <a:endParaRPr b="0" lang="hu-HU" sz="1400" spc="-1" strike="noStrike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1374840" y="60120"/>
            <a:ext cx="8530560" cy="60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hu-HU" sz="2400" spc="-1" strike="noStrike">
                <a:solidFill>
                  <a:srgbClr val="0d0147"/>
                </a:solidFill>
                <a:latin typeface="Arial"/>
                <a:ea typeface="DejaVu Sans"/>
              </a:rPr>
              <a:t>NYERTES DOLGOZATOK (2006-2020) - intézményenként</a:t>
            </a:r>
            <a:endParaRPr b="0" lang="hu-HU" sz="2400" spc="-1" strike="noStrike">
              <a:latin typeface="Arial"/>
            </a:endParaRPr>
          </a:p>
        </p:txBody>
      </p:sp>
      <p:graphicFrame>
        <p:nvGraphicFramePr>
          <p:cNvPr id="200" name="Diagram 4"/>
          <p:cNvGraphicFramePr/>
          <p:nvPr/>
        </p:nvGraphicFramePr>
        <p:xfrm>
          <a:off x="1640520" y="1335960"/>
          <a:ext cx="6678000" cy="468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8913600" y="5805360"/>
            <a:ext cx="992160" cy="49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F98D7AE7-EA12-4395-BFEB-34EA54E3B11B}" type="slidenum">
              <a:rPr b="0" lang="hu-H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&lt;szám&gt;</a:t>
            </a:fld>
            <a:endParaRPr b="0" lang="hu-HU" sz="1400" spc="-1" strike="noStrike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0" y="76320"/>
            <a:ext cx="9905400" cy="60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3200" spc="-1" strike="noStrike">
                <a:solidFill>
                  <a:srgbClr val="0d0147"/>
                </a:solidFill>
                <a:latin typeface="Arial"/>
                <a:ea typeface="DejaVu Sans"/>
              </a:rPr>
              <a:t>A 97. program – 2021.09.15.</a:t>
            </a:r>
            <a:endParaRPr b="0" lang="hu-HU" sz="3200" spc="-1" strike="noStrike">
              <a:latin typeface="Arial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488520" y="1124640"/>
            <a:ext cx="9288720" cy="504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hu-H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1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hu-H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1400" spc="-1" strike="noStrike">
                <a:solidFill>
                  <a:srgbClr val="000000"/>
                </a:solidFill>
                <a:latin typeface="Arial"/>
                <a:ea typeface="DejaVu Sans"/>
              </a:rPr>
              <a:t>09.30 – 10.00 Érkezés, regisztráció</a:t>
            </a:r>
            <a:br/>
            <a:endParaRPr b="0" lang="hu-H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1400" spc="-1" strike="noStrike">
                <a:solidFill>
                  <a:srgbClr val="000000"/>
                </a:solidFill>
                <a:latin typeface="Arial"/>
                <a:ea typeface="DejaVu Sans"/>
              </a:rPr>
              <a:t>10.00 – 11.30 Köszöntő és bevezető gondolatok - Aktualitások az információvédelem területén</a:t>
            </a:r>
            <a:endParaRPr b="0" lang="hu-H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1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hu-HU" sz="1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hu-HU" sz="1400" spc="-1" strike="noStrike">
                <a:solidFill>
                  <a:srgbClr val="000000"/>
                </a:solidFill>
                <a:latin typeface="Arial"/>
                <a:ea typeface="DejaVu Sans"/>
              </a:rPr>
              <a:t>dr. Ködmön István (Hétpecsét Egyesület) alelnök</a:t>
            </a:r>
            <a:endParaRPr b="0" lang="hu-H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1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hu-HU" sz="1400" spc="-1" strike="noStrike">
                <a:solidFill>
                  <a:srgbClr val="000000"/>
                </a:solidFill>
                <a:latin typeface="Arial"/>
                <a:ea typeface="DejaVu Sans"/>
              </a:rPr>
              <a:t>Integrált igazgatási rendszer a gyakorlatban</a:t>
            </a:r>
            <a:br/>
            <a:r>
              <a:rPr b="1" lang="hu-HU" sz="1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hu-HU" sz="1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hu-HU" sz="1400" spc="-1" strike="noStrike">
                <a:solidFill>
                  <a:srgbClr val="000000"/>
                </a:solidFill>
                <a:latin typeface="Arial"/>
                <a:ea typeface="DejaVu Sans"/>
              </a:rPr>
              <a:t>Ludányi Anita (Magyar Államkincstár) Integritás Tanácsadó, Elnöki Kabinet – </a:t>
            </a:r>
            <a:br/>
            <a:r>
              <a:rPr b="0" lang="hu-HU" sz="1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hu-HU" sz="1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hu-HU" sz="1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hu-HU" sz="1400" spc="-1" strike="noStrike">
                <a:solidFill>
                  <a:srgbClr val="000000"/>
                </a:solidFill>
                <a:latin typeface="Arial"/>
                <a:ea typeface="DejaVu Sans"/>
              </a:rPr>
              <a:t>Belső Kontrollok Osztálya osztályvezető</a:t>
            </a:r>
            <a:br/>
            <a:r>
              <a:rPr b="0" lang="hu-HU" sz="1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hu-HU" sz="1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hu-HU" sz="1400" spc="-1" strike="noStrike">
                <a:solidFill>
                  <a:srgbClr val="000000"/>
                </a:solidFill>
                <a:latin typeface="Arial"/>
                <a:ea typeface="DejaVu Sans"/>
              </a:rPr>
              <a:t>Egyed Zalán (ADAPTO Solutions Kft.) Üzletfejlesztési vezető</a:t>
            </a:r>
            <a:endParaRPr b="0" lang="hu-H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1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hu-HU" sz="1400" spc="-1" strike="noStrike">
                <a:solidFill>
                  <a:srgbClr val="000000"/>
                </a:solidFill>
                <a:latin typeface="Arial"/>
                <a:ea typeface="DejaVu Sans"/>
              </a:rPr>
              <a:t>Kiberbiztonság a közigazgatásban</a:t>
            </a:r>
            <a:br/>
            <a:r>
              <a:rPr b="0" lang="hu-HU" sz="1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hu-HU" sz="1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hu-HU" sz="1400" spc="-1" strike="noStrike">
                <a:solidFill>
                  <a:srgbClr val="000000"/>
                </a:solidFill>
                <a:latin typeface="Arial"/>
                <a:ea typeface="DejaVu Sans"/>
              </a:rPr>
              <a:t>Dr. Muha Lajos egyetemi docens</a:t>
            </a:r>
            <a:endParaRPr b="0" lang="hu-H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1400" spc="-1" strike="noStrike">
                <a:solidFill>
                  <a:srgbClr val="000000"/>
                </a:solidFill>
                <a:latin typeface="Arial"/>
                <a:ea typeface="DejaVu Sans"/>
              </a:rPr>
              <a:t>11.30 – 11.50 Kávé szünet (kávé, üdítő, pogácsa, aprósütemény)</a:t>
            </a:r>
            <a:endParaRPr b="0" lang="hu-H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1400" spc="-1" strike="noStrike">
                <a:solidFill>
                  <a:srgbClr val="000000"/>
                </a:solidFill>
                <a:latin typeface="Arial"/>
                <a:ea typeface="DejaVu Sans"/>
              </a:rPr>
              <a:t>11.50 – 13.00 Az „Év információvédelmi dolgozata – 2021” cím nyerteseinek előadása</a:t>
            </a:r>
            <a:endParaRPr b="0" lang="hu-H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1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hu-H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1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hu-HU" sz="1400" spc="-1" strike="noStrike">
                <a:solidFill>
                  <a:srgbClr val="000000"/>
                </a:solidFill>
                <a:latin typeface="Arial"/>
                <a:ea typeface="DejaVu Sans"/>
              </a:rPr>
              <a:t>Egy végtelen történet vége - mire való a biztonságos szoftverfejlesztés</a:t>
            </a:r>
            <a:br/>
            <a:r>
              <a:rPr b="1" lang="hu-HU" sz="1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hu-HU" sz="1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hu-HU" sz="1400" spc="-1" strike="noStrike">
                <a:solidFill>
                  <a:srgbClr val="000000"/>
                </a:solidFill>
                <a:latin typeface="Arial"/>
                <a:ea typeface="DejaVu Sans"/>
              </a:rPr>
              <a:t>Módly Márk (HardcoreIT Solutions Kft) cégvezető</a:t>
            </a:r>
            <a:endParaRPr b="0" lang="hu-H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400" spc="-1" strike="noStrike">
              <a:latin typeface="Arial"/>
            </a:endParaRPr>
          </a:p>
        </p:txBody>
      </p:sp>
      <p:sp>
        <p:nvSpPr>
          <p:cNvPr id="204" name="CustomShape 4"/>
          <p:cNvSpPr/>
          <p:nvPr/>
        </p:nvSpPr>
        <p:spPr>
          <a:xfrm>
            <a:off x="1568520" y="1014120"/>
            <a:ext cx="7200360" cy="39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lnSpc>
                <a:spcPct val="100000"/>
              </a:lnSpc>
            </a:pPr>
            <a:r>
              <a:rPr b="0" lang="hu-HU" sz="2000" spc="-1" strike="noStrike">
                <a:solidFill>
                  <a:srgbClr val="0000ff"/>
                </a:solidFill>
                <a:latin typeface="Calibri"/>
                <a:ea typeface="MS Mincho"/>
                <a:hlinkClick r:id="rId1"/>
              </a:rPr>
              <a:t>https://</a:t>
            </a:r>
            <a:r>
              <a:rPr b="0" lang="hu-HU" sz="1800" spc="-1" strike="noStrike">
                <a:solidFill>
                  <a:srgbClr val="0000ff"/>
                </a:solidFill>
                <a:latin typeface="Arial"/>
                <a:ea typeface="MS Mincho"/>
                <a:hlinkClick r:id="rId2"/>
              </a:rPr>
              <a:t>attendee.gotowebinar.com/register/1485626444264234766</a:t>
            </a:r>
            <a:endParaRPr b="0" lang="hu-H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</TotalTime>
  <Application>LibreOffice/6.4.4.2$Windows_x86 LibreOffice_project/3d775be2011f3886db32dfd395a6a6d1ca2630ff</Application>
  <Words>223</Words>
  <Paragraphs>137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Tarján Gábor</dc:creator>
  <dc:description/>
  <dc:language>hu-HU</dc:language>
  <cp:lastModifiedBy/>
  <dcterms:modified xsi:type="dcterms:W3CDTF">2021-09-14T07:58:51Z</dcterms:modified>
  <cp:revision>89</cp:revision>
  <dc:subject/>
  <dc:title>PowerPoint bemutató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9</vt:i4>
  </property>
  <property fmtid="{D5CDD505-2E9C-101B-9397-08002B2CF9AE}" pid="8" name="PresentationFormat">
    <vt:lpwstr>A4 (210x297 mm)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