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image33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906000" cy="6858000"/>
  <p:notesSz cx="6858000" cy="99456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A dia áthelyezéséhez kattintson ide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2000" spc="-1" strike="noStrike">
                <a:latin typeface="Arial"/>
              </a:rPr>
              <a:t>A jegyzetformátum szerkesztéséhez kattintson ide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1400" spc="-1" strike="noStrike">
                <a:latin typeface="Times New Roman"/>
              </a:rPr>
              <a:t>&lt;élőfej&gt;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u-HU" sz="1400" spc="-1" strike="noStrike">
                <a:latin typeface="Times New Roman"/>
              </a:rPr>
              <a:t>&lt;dátum/idő&gt;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u-HU" sz="1400" spc="-1" strike="noStrike">
                <a:latin typeface="Times New Roman"/>
              </a:rPr>
              <a:t>&lt;élőláb&gt;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7EA538D-A984-4E93-A744-11D51A42A143}" type="slidenum">
              <a:rPr b="0" lang="hu-HU" sz="1400" spc="-1" strike="noStrike">
                <a:latin typeface="Times New Roman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0" y="0"/>
            <a:ext cx="2971800" cy="4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200" cy="447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0" y="0"/>
            <a:ext cx="2971800" cy="4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200" cy="447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0" y="0"/>
            <a:ext cx="2971800" cy="4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200" cy="447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0" y="0"/>
            <a:ext cx="2971800" cy="4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200" cy="447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+mn-lt"/>
                <a:ea typeface="+mn-ea"/>
              </a:rPr>
              <a:t>Információvédelem Menedzselése LVI. Szakmai Fórum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ldImg"/>
          </p:nvPr>
        </p:nvSpPr>
        <p:spPr>
          <a:xfrm>
            <a:off x="736560" y="746280"/>
            <a:ext cx="5387400" cy="3729960"/>
          </a:xfrm>
          <a:prstGeom prst="rect">
            <a:avLst/>
          </a:prstGeom>
        </p:spPr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0" y="0"/>
            <a:ext cx="2971800" cy="4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1200" spc="-1" strike="noStrike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200" cy="447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u-HU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1003320" y="1243080"/>
            <a:ext cx="4850640" cy="3357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1" i="1" lang="hu-HU" sz="2000" spc="-1" strike="noStrike">
                <a:solidFill>
                  <a:srgbClr val="494b4f"/>
                </a:solidFill>
                <a:latin typeface="Roboto"/>
              </a:rPr>
              <a:t>Az a tény, hogy a hazai űrkutatási terület a Külgazdasági és Külügyminisztériumhoz került, azt jelzi, hogy az állam elkezdett nagyban gondolkodni az iparággal kapcsolatban?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19FDEC5-8945-4279-B484-DCDFF89594A5}" type="slidenum">
              <a:rPr b="0" lang="hu-HU" sz="1800" spc="-1" strike="noStrike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 b="0" lang="hu-HU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040" cy="532440"/>
          </a:xfrm>
          <a:prstGeom prst="rect">
            <a:avLst/>
          </a:prstGeom>
          <a:ln>
            <a:noFill/>
          </a:ln>
        </p:spPr>
      </p:pic>
      <p:pic>
        <p:nvPicPr>
          <p:cNvPr id="1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49880" cy="913320"/>
          </a:xfrm>
          <a:prstGeom prst="rect">
            <a:avLst/>
          </a:prstGeom>
          <a:ln>
            <a:noFill/>
          </a:ln>
        </p:spPr>
      </p:pic>
      <p:pic>
        <p:nvPicPr>
          <p:cNvPr id="2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040" cy="656280"/>
          </a:xfrm>
          <a:prstGeom prst="rect">
            <a:avLst/>
          </a:prstGeom>
          <a:ln>
            <a:noFill/>
          </a:ln>
        </p:spPr>
      </p:pic>
      <p:pic>
        <p:nvPicPr>
          <p:cNvPr id="3" name="Kép 9" descr=""/>
          <p:cNvPicPr/>
          <p:nvPr/>
        </p:nvPicPr>
        <p:blipFill>
          <a:blip r:embed="rId5"/>
          <a:stretch/>
        </p:blipFill>
        <p:spPr>
          <a:xfrm>
            <a:off x="11160" y="107640"/>
            <a:ext cx="1423800" cy="16966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latin typeface="Arial"/>
              </a:rPr>
              <a:t>Címszöveg formátumának szerkesztése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Vázlatszöveg formátumának szerkesztése</a:t>
            </a:r>
            <a:endParaRPr b="0" lang="hu-H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Második vázlatszint</a:t>
            </a:r>
            <a:endParaRPr b="0" lang="hu-H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Negyedik vázlatszint</a:t>
            </a:r>
            <a:endParaRPr b="0" lang="hu-H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Ötödik vázlatszint</a:t>
            </a:r>
            <a:endParaRPr b="0" lang="hu-H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Hatodik vázlatszint</a:t>
            </a:r>
            <a:endParaRPr b="0" lang="hu-H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Hetedik vázlatszint</a:t>
            </a:r>
            <a:endParaRPr b="0" lang="hu-H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040" cy="532440"/>
          </a:xfrm>
          <a:prstGeom prst="rect">
            <a:avLst/>
          </a:prstGeom>
          <a:ln>
            <a:noFill/>
          </a:ln>
        </p:spPr>
      </p:pic>
      <p:pic>
        <p:nvPicPr>
          <p:cNvPr id="43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49880" cy="913320"/>
          </a:xfrm>
          <a:prstGeom prst="rect">
            <a:avLst/>
          </a:prstGeom>
          <a:ln>
            <a:noFill/>
          </a:ln>
        </p:spPr>
      </p:pic>
      <p:pic>
        <p:nvPicPr>
          <p:cNvPr id="44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040" cy="656280"/>
          </a:xfrm>
          <a:prstGeom prst="rect">
            <a:avLst/>
          </a:prstGeom>
          <a:ln>
            <a:noFill/>
          </a:ln>
        </p:spPr>
      </p:pic>
      <p:pic>
        <p:nvPicPr>
          <p:cNvPr id="45" name="Kép 9" descr=""/>
          <p:cNvPicPr/>
          <p:nvPr/>
        </p:nvPicPr>
        <p:blipFill>
          <a:blip r:embed="rId5"/>
          <a:stretch/>
        </p:blipFill>
        <p:spPr>
          <a:xfrm>
            <a:off x="11160" y="107640"/>
            <a:ext cx="1423800" cy="169668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040" cy="532440"/>
          </a:xfrm>
          <a:prstGeom prst="rect">
            <a:avLst/>
          </a:prstGeom>
          <a:ln>
            <a:noFill/>
          </a:ln>
        </p:spPr>
      </p:pic>
      <p:pic>
        <p:nvPicPr>
          <p:cNvPr id="85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49880" cy="913320"/>
          </a:xfrm>
          <a:prstGeom prst="rect">
            <a:avLst/>
          </a:prstGeom>
          <a:ln>
            <a:noFill/>
          </a:ln>
        </p:spPr>
      </p:pic>
      <p:pic>
        <p:nvPicPr>
          <p:cNvPr id="86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040" cy="656280"/>
          </a:xfrm>
          <a:prstGeom prst="rect">
            <a:avLst/>
          </a:prstGeom>
          <a:ln>
            <a:noFill/>
          </a:ln>
        </p:spPr>
      </p:pic>
      <p:pic>
        <p:nvPicPr>
          <p:cNvPr id="87" name="Kép 9" descr=""/>
          <p:cNvPicPr/>
          <p:nvPr/>
        </p:nvPicPr>
        <p:blipFill>
          <a:blip r:embed="rId5"/>
          <a:stretch/>
        </p:blipFill>
        <p:spPr>
          <a:xfrm>
            <a:off x="11160" y="107640"/>
            <a:ext cx="1423800" cy="169668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040" cy="532440"/>
          </a:xfrm>
          <a:prstGeom prst="rect">
            <a:avLst/>
          </a:prstGeom>
          <a:ln>
            <a:noFill/>
          </a:ln>
        </p:spPr>
      </p:pic>
      <p:pic>
        <p:nvPicPr>
          <p:cNvPr id="127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49880" cy="913320"/>
          </a:xfrm>
          <a:prstGeom prst="rect">
            <a:avLst/>
          </a:prstGeom>
          <a:ln>
            <a:noFill/>
          </a:ln>
        </p:spPr>
      </p:pic>
      <p:pic>
        <p:nvPicPr>
          <p:cNvPr id="128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040" cy="656280"/>
          </a:xfrm>
          <a:prstGeom prst="rect">
            <a:avLst/>
          </a:prstGeom>
          <a:ln>
            <a:noFill/>
          </a:ln>
        </p:spPr>
      </p:pic>
      <p:pic>
        <p:nvPicPr>
          <p:cNvPr id="129" name="Kép 1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600" cy="1698480"/>
          </a:xfrm>
          <a:prstGeom prst="rect">
            <a:avLst/>
          </a:prstGeom>
          <a:ln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040" cy="532440"/>
          </a:xfrm>
          <a:prstGeom prst="rect">
            <a:avLst/>
          </a:prstGeom>
          <a:ln>
            <a:noFill/>
          </a:ln>
        </p:spPr>
      </p:pic>
      <p:pic>
        <p:nvPicPr>
          <p:cNvPr id="169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49880" cy="913320"/>
          </a:xfrm>
          <a:prstGeom prst="rect">
            <a:avLst/>
          </a:prstGeom>
          <a:ln>
            <a:noFill/>
          </a:ln>
        </p:spPr>
      </p:pic>
      <p:pic>
        <p:nvPicPr>
          <p:cNvPr id="170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040" cy="656280"/>
          </a:xfrm>
          <a:prstGeom prst="rect">
            <a:avLst/>
          </a:prstGeom>
          <a:ln>
            <a:noFill/>
          </a:ln>
        </p:spPr>
      </p:pic>
      <p:pic>
        <p:nvPicPr>
          <p:cNvPr id="171" name="Kép 1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600" cy="1698480"/>
          </a:xfrm>
          <a:prstGeom prst="rect">
            <a:avLst/>
          </a:prstGeom>
          <a:ln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1800" spc="-1" strike="noStrike">
                <a:latin typeface="Arial"/>
              </a:rPr>
              <a:t>Címszöveg formátumának szerkesztése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Vázlatszöveg formátumának szerkesztése</a:t>
            </a:r>
            <a:endParaRPr b="0" lang="hu-H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Második vázlatszint</a:t>
            </a:r>
            <a:endParaRPr b="0" lang="hu-H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Negyedik vázlatszint</a:t>
            </a:r>
            <a:endParaRPr b="0" lang="hu-H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Ötödik vázlatszint</a:t>
            </a:r>
            <a:endParaRPr b="0" lang="hu-H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Hatodik vázlatszint</a:t>
            </a:r>
            <a:endParaRPr b="0" lang="hu-H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Hetedik vázlatszint</a:t>
            </a:r>
            <a:endParaRPr b="0" lang="hu-H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9" descr=""/>
          <p:cNvPicPr/>
          <p:nvPr/>
        </p:nvPicPr>
        <p:blipFill>
          <a:blip r:embed="rId2"/>
          <a:stretch/>
        </p:blipFill>
        <p:spPr>
          <a:xfrm>
            <a:off x="0" y="6324480"/>
            <a:ext cx="9905040" cy="532440"/>
          </a:xfrm>
          <a:prstGeom prst="rect">
            <a:avLst/>
          </a:prstGeom>
          <a:ln>
            <a:noFill/>
          </a:ln>
        </p:spPr>
      </p:pic>
      <p:pic>
        <p:nvPicPr>
          <p:cNvPr id="211" name="Picture 10" descr=""/>
          <p:cNvPicPr/>
          <p:nvPr/>
        </p:nvPicPr>
        <p:blipFill>
          <a:blip r:embed="rId3"/>
          <a:stretch/>
        </p:blipFill>
        <p:spPr>
          <a:xfrm>
            <a:off x="8255160" y="5943600"/>
            <a:ext cx="1649880" cy="913320"/>
          </a:xfrm>
          <a:prstGeom prst="rect">
            <a:avLst/>
          </a:prstGeom>
          <a:ln>
            <a:noFill/>
          </a:ln>
        </p:spPr>
      </p:pic>
      <p:pic>
        <p:nvPicPr>
          <p:cNvPr id="212" name="Picture 28" descr=""/>
          <p:cNvPicPr/>
          <p:nvPr/>
        </p:nvPicPr>
        <p:blipFill>
          <a:blip r:embed="rId4"/>
          <a:stretch/>
        </p:blipFill>
        <p:spPr>
          <a:xfrm>
            <a:off x="0" y="0"/>
            <a:ext cx="9905040" cy="656280"/>
          </a:xfrm>
          <a:prstGeom prst="rect">
            <a:avLst/>
          </a:prstGeom>
          <a:ln>
            <a:noFill/>
          </a:ln>
        </p:spPr>
      </p:pic>
      <p:pic>
        <p:nvPicPr>
          <p:cNvPr id="213" name="Kép 1" descr=""/>
          <p:cNvPicPr/>
          <p:nvPr/>
        </p:nvPicPr>
        <p:blipFill>
          <a:blip r:embed="rId5"/>
          <a:stretch/>
        </p:blipFill>
        <p:spPr>
          <a:xfrm>
            <a:off x="10800" y="108000"/>
            <a:ext cx="1425600" cy="1698480"/>
          </a:xfrm>
          <a:prstGeom prst="rect">
            <a:avLst/>
          </a:prstGeom>
          <a:ln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jpeg"/><Relationship Id="rId13" Type="http://schemas.openxmlformats.org/officeDocument/2006/relationships/image" Target="../media/image47.png"/><Relationship Id="rId1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mailto:titkar@hetpecset.hu" TargetMode="External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hte.hu/en/informaciobiztonsagi-szakosztaly-eivok" TargetMode="External"/><Relationship Id="rId2" Type="http://schemas.openxmlformats.org/officeDocument/2006/relationships/hyperlink" Target="http://www.isaca.hu/" TargetMode="External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isaca.hu/" TargetMode="External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inf.elte.hu/content/atadtak-magyarorszag-elso-mesterseges-intelligencia-ipari-tanszeket-a-bosch-es-az-elte-egyuttmukodeseben.t.3687" TargetMode="External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2504880" y="620640"/>
            <a:ext cx="7400520" cy="19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Információvédelem menedzselése”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CI. (101) szakmai fórum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Budapest, 2022. május 18.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3080880" y="2962800"/>
            <a:ext cx="6824520" cy="33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Bevezető gondolatok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32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i="1" lang="hu-HU" sz="2000" spc="-1" strike="noStrike">
                <a:solidFill>
                  <a:srgbClr val="0d0147"/>
                </a:solidFill>
                <a:latin typeface="Arial"/>
                <a:ea typeface="DejaVu Sans"/>
              </a:rPr>
              <a:t>Jerabek György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i="1" lang="hu-HU" sz="2000" spc="-1" strike="noStrike">
                <a:solidFill>
                  <a:srgbClr val="0d0147"/>
                </a:solidFill>
                <a:latin typeface="Arial"/>
                <a:ea typeface="DejaVu Sans"/>
              </a:rPr>
              <a:t>titkár</a:t>
            </a:r>
            <a:endParaRPr b="0" lang="hu-HU" sz="20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hu-HU" sz="1600" spc="-1" strike="noStrike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</a:t>
            </a:r>
            <a:endParaRPr b="0" lang="hu-HU" sz="1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hu-HU" sz="1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hu-HU" sz="2100" spc="-1" strike="noStrike" u="sng">
                <a:solidFill>
                  <a:srgbClr val="0066ff"/>
                </a:solidFill>
                <a:uFillTx/>
                <a:latin typeface="Arial"/>
                <a:ea typeface="DejaVu Sans"/>
              </a:rPr>
              <a:t>www.hetpecset.hu</a:t>
            </a:r>
            <a:endParaRPr b="0" lang="hu-HU" sz="21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hu-HU" sz="2100" spc="-1" strike="noStrike">
              <a:latin typeface="Arial"/>
            </a:endParaRPr>
          </a:p>
        </p:txBody>
      </p:sp>
      <p:pic>
        <p:nvPicPr>
          <p:cNvPr id="260" name="Kép 3" descr="A képen személy látható&#10;&#10;Automatikusan generált leírás"/>
          <p:cNvPicPr/>
          <p:nvPr/>
        </p:nvPicPr>
        <p:blipFill>
          <a:blip r:embed="rId1"/>
          <a:stretch/>
        </p:blipFill>
        <p:spPr>
          <a:xfrm rot="16200000">
            <a:off x="-767160" y="2504880"/>
            <a:ext cx="4615560" cy="308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712520" y="116640"/>
            <a:ext cx="76968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A rendezvényünk értékelő lapja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495000" y="273600"/>
            <a:ext cx="8914320" cy="3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</p:txBody>
      </p:sp>
      <p:pic>
        <p:nvPicPr>
          <p:cNvPr id="309" name="Kép 3" descr=""/>
          <p:cNvPicPr/>
          <p:nvPr/>
        </p:nvPicPr>
        <p:blipFill>
          <a:blip r:embed="rId1"/>
          <a:stretch/>
        </p:blipFill>
        <p:spPr>
          <a:xfrm>
            <a:off x="2504880" y="980640"/>
            <a:ext cx="4896000" cy="48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1928520" y="692640"/>
            <a:ext cx="7668000" cy="6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Mai program – 7P (10:00 – 13.00)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0" y="1989000"/>
            <a:ext cx="9905400" cy="447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Köszöntő és bevezető gondolatok - </a:t>
            </a:r>
            <a:r>
              <a:rPr b="0" i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Jerabek György</a:t>
            </a:r>
            <a:r>
              <a:rPr b="0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 (Hétpecsét Egyesület) titkár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A felhőalapú rendszerek biztonsági kockázatai és megfelelési kérdései - </a:t>
            </a:r>
            <a:r>
              <a:rPr b="0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Farkas Imre (FORTIX Consulting Kft.) cégvezető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A biztonság nem játék, de játszva fejleszthető! - </a:t>
            </a:r>
            <a:r>
              <a:rPr b="0" i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Oroszi Eszter</a:t>
            </a:r>
            <a:r>
              <a:rPr b="0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 (Silent Signal Kft.) Információbiztonsági tanácsadás üzletágvezető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11.30 – 11.50 Kávészünet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Kristálygömb 2022 - </a:t>
            </a:r>
            <a:r>
              <a:rPr b="0" i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Csinos Tamás </a:t>
            </a:r>
            <a:r>
              <a:rPr b="0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(Clico Hungary Kft.) country manager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Az igazságügyi informatikai szakértői hivatás</a:t>
            </a:r>
            <a:r>
              <a:rPr b="0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 - </a:t>
            </a:r>
            <a:r>
              <a:rPr b="0" i="1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dr. Máté István Zsolt </a:t>
            </a:r>
            <a:r>
              <a:rPr b="0" lang="hu-HU" sz="1800" spc="-1" strike="noStrike">
                <a:solidFill>
                  <a:srgbClr val="660000"/>
                </a:solidFill>
                <a:latin typeface="Open Sans"/>
                <a:ea typeface="DejaVu Sans"/>
              </a:rPr>
              <a:t>(Nemzeti Szakértői és Kutató Központ) igazságügyi informatikai szakértő, SME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568520" y="692640"/>
            <a:ext cx="8336520" cy="6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d0147"/>
                </a:solidFill>
                <a:latin typeface="Arial"/>
                <a:ea typeface="DejaVu Sans"/>
              </a:rPr>
              <a:t>Mai program – DPO Klub (13:30 – 15:00)</a:t>
            </a:r>
            <a:endParaRPr b="0" lang="hu-HU" sz="3200" spc="-1" strike="noStrike">
              <a:latin typeface="Arial"/>
            </a:endParaRPr>
          </a:p>
        </p:txBody>
      </p:sp>
      <p:pic>
        <p:nvPicPr>
          <p:cNvPr id="313" name="Picture 4" descr=""/>
          <p:cNvPicPr/>
          <p:nvPr/>
        </p:nvPicPr>
        <p:blipFill>
          <a:blip r:embed="rId1"/>
          <a:stretch/>
        </p:blipFill>
        <p:spPr>
          <a:xfrm>
            <a:off x="0" y="692640"/>
            <a:ext cx="9905400" cy="56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769600" y="6019920"/>
            <a:ext cx="557640" cy="49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521D718-1D3D-4F9E-A63D-91888F55DE5F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1523880" y="152280"/>
            <a:ext cx="7999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0d0147"/>
                </a:solidFill>
                <a:latin typeface="Arial"/>
                <a:ea typeface="DejaVu Sans"/>
              </a:rPr>
              <a:t>A huszonegyedik évünket kezdtük 2022-ben!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136520" y="1196640"/>
            <a:ext cx="8190720" cy="49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2001-től óta „Értékteremtő munkacsoport”</a:t>
            </a:r>
            <a:endParaRPr b="0" lang="hu-HU" sz="2400" spc="-1" strike="noStrike">
              <a:latin typeface="Arial"/>
            </a:endParaRPr>
          </a:p>
          <a:p>
            <a:pPr lvl="2" marL="1257480" indent="-342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MagiCom + Szenzor + magánszemélyek</a:t>
            </a:r>
            <a:endParaRPr b="0" lang="hu-HU" sz="2000" spc="-1" strike="noStrike">
              <a:latin typeface="Arial"/>
            </a:endParaRPr>
          </a:p>
          <a:p>
            <a:pPr lvl="2" marL="1257480" indent="-342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BS7799 szabvány fordítás</a:t>
            </a:r>
            <a:endParaRPr b="0" lang="hu-HU" sz="2000" spc="-1" strike="noStrike">
              <a:latin typeface="Arial"/>
            </a:endParaRPr>
          </a:p>
          <a:p>
            <a:pPr lvl="2" marL="1257480" indent="-342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oktatási tematikák készítése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0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2004-ben 12 magánszemély megalakítja a</a:t>
            </a:r>
            <a:endParaRPr b="0" lang="hu-HU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Hétpecsét Információbiztonsági Egyesület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et</a:t>
            </a:r>
            <a:endParaRPr b="0" lang="hu-HU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Céljaink: </a:t>
            </a:r>
            <a:endParaRPr b="0" lang="hu-HU" sz="2400" spc="-1" strike="noStrike">
              <a:latin typeface="Arial"/>
            </a:endParaRPr>
          </a:p>
          <a:p>
            <a:pPr lvl="2" marL="1257480" indent="-342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az információs társadalom biztonságának támogatása</a:t>
            </a:r>
            <a:endParaRPr b="0" lang="hu-HU" sz="2000" spc="-1" strike="noStrike">
              <a:latin typeface="Arial"/>
            </a:endParaRPr>
          </a:p>
          <a:p>
            <a:pPr lvl="2" marL="1257480" indent="-342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az információvédelem kultúrájának és ismereteinek terjesztése, a tudatosság kialakítása</a:t>
            </a:r>
            <a:endParaRPr b="0" lang="hu-HU" sz="2000" spc="-1" strike="noStrike">
              <a:latin typeface="Arial"/>
            </a:endParaRPr>
          </a:p>
          <a:p>
            <a:pPr lvl="2" marL="1257480" indent="-342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információvédelmi szakmai műhely létrehozása</a:t>
            </a:r>
            <a:endParaRPr b="0" lang="hu-H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000" spc="-1" strike="noStrike">
              <a:latin typeface="Arial"/>
            </a:endParaRPr>
          </a:p>
        </p:txBody>
      </p:sp>
      <p:pic>
        <p:nvPicPr>
          <p:cNvPr id="264" name="Kép 1" descr=""/>
          <p:cNvPicPr/>
          <p:nvPr/>
        </p:nvPicPr>
        <p:blipFill>
          <a:blip r:embed="rId1"/>
          <a:stretch/>
        </p:blipFill>
        <p:spPr>
          <a:xfrm>
            <a:off x="339480" y="5442120"/>
            <a:ext cx="1188000" cy="1181880"/>
          </a:xfrm>
          <a:prstGeom prst="rect">
            <a:avLst/>
          </a:prstGeom>
          <a:ln>
            <a:noFill/>
          </a:ln>
        </p:spPr>
      </p:pic>
      <p:pic>
        <p:nvPicPr>
          <p:cNvPr id="265" name="Kép 2" descr=""/>
          <p:cNvPicPr/>
          <p:nvPr/>
        </p:nvPicPr>
        <p:blipFill>
          <a:blip r:embed="rId2"/>
          <a:stretch/>
        </p:blipFill>
        <p:spPr>
          <a:xfrm>
            <a:off x="1737000" y="5428440"/>
            <a:ext cx="1175760" cy="1181880"/>
          </a:xfrm>
          <a:prstGeom prst="rect">
            <a:avLst/>
          </a:prstGeom>
          <a:ln>
            <a:noFill/>
          </a:ln>
        </p:spPr>
      </p:pic>
      <p:pic>
        <p:nvPicPr>
          <p:cNvPr id="266" name="Kép 3" descr=""/>
          <p:cNvPicPr/>
          <p:nvPr/>
        </p:nvPicPr>
        <p:blipFill>
          <a:blip r:embed="rId3"/>
          <a:stretch/>
        </p:blipFill>
        <p:spPr>
          <a:xfrm>
            <a:off x="3122640" y="5457600"/>
            <a:ext cx="1175760" cy="1181880"/>
          </a:xfrm>
          <a:prstGeom prst="rect">
            <a:avLst/>
          </a:prstGeom>
          <a:ln>
            <a:noFill/>
          </a:ln>
        </p:spPr>
      </p:pic>
      <p:pic>
        <p:nvPicPr>
          <p:cNvPr id="267" name="Kép 6" descr="A képen aláírás, kültéri, rúd, olvasás látható&#10;&#10;Automatikusan generált leírás"/>
          <p:cNvPicPr/>
          <p:nvPr/>
        </p:nvPicPr>
        <p:blipFill>
          <a:blip r:embed="rId4"/>
          <a:stretch/>
        </p:blipFill>
        <p:spPr>
          <a:xfrm>
            <a:off x="4507920" y="5442120"/>
            <a:ext cx="1211040" cy="1211040"/>
          </a:xfrm>
          <a:prstGeom prst="rect">
            <a:avLst/>
          </a:prstGeom>
          <a:ln>
            <a:noFill/>
          </a:ln>
        </p:spPr>
      </p:pic>
      <p:pic>
        <p:nvPicPr>
          <p:cNvPr id="268" name="Kép 8" descr="A képen aláírás, leállítás, függő, személyek látható&#10;&#10;Automatikusan generált leírás"/>
          <p:cNvPicPr/>
          <p:nvPr/>
        </p:nvPicPr>
        <p:blipFill>
          <a:blip r:embed="rId5"/>
          <a:stretch/>
        </p:blipFill>
        <p:spPr>
          <a:xfrm>
            <a:off x="5963400" y="5442120"/>
            <a:ext cx="1211040" cy="1228320"/>
          </a:xfrm>
          <a:prstGeom prst="rect">
            <a:avLst/>
          </a:prstGeom>
          <a:ln>
            <a:noFill/>
          </a:ln>
        </p:spPr>
      </p:pic>
      <p:pic>
        <p:nvPicPr>
          <p:cNvPr id="269" name="Kép 4" descr=""/>
          <p:cNvPicPr/>
          <p:nvPr/>
        </p:nvPicPr>
        <p:blipFill>
          <a:blip r:embed="rId6"/>
          <a:stretch/>
        </p:blipFill>
        <p:spPr>
          <a:xfrm>
            <a:off x="7680600" y="609120"/>
            <a:ext cx="2226960" cy="2226960"/>
          </a:xfrm>
          <a:prstGeom prst="rect">
            <a:avLst/>
          </a:prstGeom>
          <a:ln>
            <a:noFill/>
          </a:ln>
        </p:spPr>
      </p:pic>
      <p:pic>
        <p:nvPicPr>
          <p:cNvPr id="270" name="Kép 5" descr=""/>
          <p:cNvPicPr/>
          <p:nvPr/>
        </p:nvPicPr>
        <p:blipFill>
          <a:blip r:embed="rId7"/>
          <a:stretch/>
        </p:blipFill>
        <p:spPr>
          <a:xfrm>
            <a:off x="8524440" y="4516560"/>
            <a:ext cx="1347120" cy="1270800"/>
          </a:xfrm>
          <a:prstGeom prst="rect">
            <a:avLst/>
          </a:prstGeom>
          <a:ln>
            <a:noFill/>
          </a:ln>
        </p:spPr>
      </p:pic>
      <p:pic>
        <p:nvPicPr>
          <p:cNvPr id="271" name="" descr=""/>
          <p:cNvPicPr/>
          <p:nvPr/>
        </p:nvPicPr>
        <p:blipFill>
          <a:blip r:embed="rId8"/>
          <a:stretch/>
        </p:blipFill>
        <p:spPr>
          <a:xfrm>
            <a:off x="7344000" y="5472000"/>
            <a:ext cx="1192320" cy="120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7264440" y="6019920"/>
            <a:ext cx="20631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D4F6FDD-1FE8-44EA-B7FE-9CE59C495219}" type="slidenum">
              <a:rPr b="0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&lt;szám&gt;</a:t>
            </a:fld>
            <a:endParaRPr b="0" lang="hu-HU" sz="18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568520" y="763920"/>
            <a:ext cx="8208360" cy="39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20+ év civil tapasztalat</a:t>
            </a:r>
            <a:endParaRPr b="0" lang="hu-H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90+ szakmai fórum, 400+ előadás,100-200 látogató/fórum</a:t>
            </a:r>
            <a:endParaRPr b="0" lang="hu-H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2200 fős címlista (ajaj GDPR </a:t>
            </a:r>
            <a:r>
              <a:rPr b="0" lang="hu-HU" sz="2400" spc="-1" strike="noStrike">
                <a:solidFill>
                  <a:srgbClr val="000000"/>
                </a:solidFill>
                <a:latin typeface="Wingdings"/>
              </a:rPr>
              <a:t></a:t>
            </a: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)</a:t>
            </a:r>
            <a:endParaRPr b="0" lang="hu-H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szakmai díjakat adunk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- Az év információbiztonsági szak- és diplomadolgozata</a:t>
            </a:r>
            <a:endParaRPr b="0" lang="hu-H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u-HU" sz="18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0" lang="hu-HU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Az év információbiztonsági újságírója</a:t>
            </a:r>
            <a:endParaRPr b="0" lang="hu-HU" sz="18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szakmai díjakat kapunk (ITBN: „kiemelkedő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hu-HU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    </a:t>
            </a:r>
            <a:r>
              <a:rPr b="0" lang="hu-HU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ismeretterjesztő, evangelizáló tevékenységéért”)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hu-HU" sz="2400" spc="-1" strike="noStrike">
              <a:latin typeface="Arial"/>
            </a:endParaRPr>
          </a:p>
        </p:txBody>
      </p:sp>
      <p:pic>
        <p:nvPicPr>
          <p:cNvPr id="274" name="Kép 2" descr=""/>
          <p:cNvPicPr/>
          <p:nvPr/>
        </p:nvPicPr>
        <p:blipFill>
          <a:blip r:embed="rId1"/>
          <a:stretch/>
        </p:blipFill>
        <p:spPr>
          <a:xfrm>
            <a:off x="3075840" y="3429000"/>
            <a:ext cx="5836680" cy="283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784520" y="584640"/>
            <a:ext cx="7128000" cy="112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000000"/>
                </a:solidFill>
                <a:latin typeface="Arial"/>
              </a:rPr>
              <a:t>Köszönjük a kitartó támogatást, </a:t>
            </a:r>
            <a:br/>
            <a:r>
              <a:rPr b="1" lang="hu-HU" sz="3600" spc="-1" strike="noStrike">
                <a:solidFill>
                  <a:srgbClr val="000000"/>
                </a:solidFill>
                <a:latin typeface="Arial"/>
              </a:rPr>
              <a:t>hiszen nélkülük nem léteznénk:</a:t>
            </a:r>
            <a:endParaRPr b="0" lang="hu-HU" sz="3600" spc="-1" strike="noStrike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704520" y="2122200"/>
            <a:ext cx="633600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0000"/>
                </a:solidFill>
                <a:latin typeface="Arial"/>
                <a:ea typeface="DejaVu Sans"/>
              </a:rPr>
              <a:t>30+ magán pártoló tag! 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1" lang="hu-HU" sz="2800" spc="-1" strike="noStrike">
                <a:solidFill>
                  <a:srgbClr val="000000"/>
                </a:solidFill>
                <a:latin typeface="Arial"/>
                <a:ea typeface="DejaVu Sans"/>
              </a:rPr>
              <a:t>és 10+ céges pártoló tagunk! </a:t>
            </a:r>
            <a:endParaRPr b="0" lang="hu-HU" sz="2800" spc="-1" strike="noStrike">
              <a:latin typeface="Arial"/>
            </a:endParaRPr>
          </a:p>
        </p:txBody>
      </p:sp>
      <p:pic>
        <p:nvPicPr>
          <p:cNvPr id="277" name="Kép 2" descr=""/>
          <p:cNvPicPr/>
          <p:nvPr/>
        </p:nvPicPr>
        <p:blipFill>
          <a:blip r:embed="rId1"/>
          <a:stretch/>
        </p:blipFill>
        <p:spPr>
          <a:xfrm>
            <a:off x="2420640" y="3052800"/>
            <a:ext cx="2159640" cy="1212840"/>
          </a:xfrm>
          <a:prstGeom prst="rect">
            <a:avLst/>
          </a:prstGeom>
          <a:ln>
            <a:noFill/>
          </a:ln>
        </p:spPr>
      </p:pic>
      <p:pic>
        <p:nvPicPr>
          <p:cNvPr id="278" name="Kép 3" descr=""/>
          <p:cNvPicPr/>
          <p:nvPr/>
        </p:nvPicPr>
        <p:blipFill>
          <a:blip r:embed="rId2"/>
          <a:stretch/>
        </p:blipFill>
        <p:spPr>
          <a:xfrm>
            <a:off x="272520" y="3312000"/>
            <a:ext cx="1999440" cy="694440"/>
          </a:xfrm>
          <a:prstGeom prst="rect">
            <a:avLst/>
          </a:prstGeom>
          <a:ln>
            <a:noFill/>
          </a:ln>
        </p:spPr>
      </p:pic>
      <p:pic>
        <p:nvPicPr>
          <p:cNvPr id="279" name="Kép 4" descr=""/>
          <p:cNvPicPr/>
          <p:nvPr/>
        </p:nvPicPr>
        <p:blipFill>
          <a:blip r:embed="rId3"/>
          <a:stretch/>
        </p:blipFill>
        <p:spPr>
          <a:xfrm>
            <a:off x="4808880" y="3294360"/>
            <a:ext cx="2345040" cy="562680"/>
          </a:xfrm>
          <a:prstGeom prst="rect">
            <a:avLst/>
          </a:prstGeom>
          <a:ln>
            <a:noFill/>
          </a:ln>
        </p:spPr>
      </p:pic>
      <p:pic>
        <p:nvPicPr>
          <p:cNvPr id="280" name="Kép 5" descr=""/>
          <p:cNvPicPr/>
          <p:nvPr/>
        </p:nvPicPr>
        <p:blipFill>
          <a:blip r:embed="rId4"/>
          <a:stretch/>
        </p:blipFill>
        <p:spPr>
          <a:xfrm>
            <a:off x="7689240" y="3423960"/>
            <a:ext cx="1828080" cy="304200"/>
          </a:xfrm>
          <a:prstGeom prst="rect">
            <a:avLst/>
          </a:prstGeom>
          <a:ln>
            <a:noFill/>
          </a:ln>
        </p:spPr>
      </p:pic>
      <p:pic>
        <p:nvPicPr>
          <p:cNvPr id="281" name="Kép 6" descr=""/>
          <p:cNvPicPr/>
          <p:nvPr/>
        </p:nvPicPr>
        <p:blipFill>
          <a:blip r:embed="rId5"/>
          <a:stretch/>
        </p:blipFill>
        <p:spPr>
          <a:xfrm>
            <a:off x="1028520" y="4257360"/>
            <a:ext cx="2159640" cy="720720"/>
          </a:xfrm>
          <a:prstGeom prst="rect">
            <a:avLst/>
          </a:prstGeom>
          <a:ln>
            <a:noFill/>
          </a:ln>
        </p:spPr>
      </p:pic>
      <p:pic>
        <p:nvPicPr>
          <p:cNvPr id="282" name="Kép 7" descr=""/>
          <p:cNvPicPr/>
          <p:nvPr/>
        </p:nvPicPr>
        <p:blipFill>
          <a:blip r:embed="rId6"/>
          <a:stretch/>
        </p:blipFill>
        <p:spPr>
          <a:xfrm>
            <a:off x="3220920" y="4007160"/>
            <a:ext cx="1571400" cy="776520"/>
          </a:xfrm>
          <a:prstGeom prst="rect">
            <a:avLst/>
          </a:prstGeom>
          <a:ln>
            <a:noFill/>
          </a:ln>
        </p:spPr>
      </p:pic>
      <p:pic>
        <p:nvPicPr>
          <p:cNvPr id="283" name="Kép 8" descr=""/>
          <p:cNvPicPr/>
          <p:nvPr/>
        </p:nvPicPr>
        <p:blipFill>
          <a:blip r:embed="rId7"/>
          <a:stretch/>
        </p:blipFill>
        <p:spPr>
          <a:xfrm>
            <a:off x="5096520" y="4174920"/>
            <a:ext cx="2380680" cy="608760"/>
          </a:xfrm>
          <a:prstGeom prst="rect">
            <a:avLst/>
          </a:prstGeom>
          <a:ln>
            <a:noFill/>
          </a:ln>
        </p:spPr>
      </p:pic>
      <p:pic>
        <p:nvPicPr>
          <p:cNvPr id="284" name="Kép 9" descr=""/>
          <p:cNvPicPr/>
          <p:nvPr/>
        </p:nvPicPr>
        <p:blipFill>
          <a:blip r:embed="rId8"/>
          <a:stretch/>
        </p:blipFill>
        <p:spPr>
          <a:xfrm>
            <a:off x="7709040" y="4266720"/>
            <a:ext cx="1904400" cy="465840"/>
          </a:xfrm>
          <a:prstGeom prst="rect">
            <a:avLst/>
          </a:prstGeom>
          <a:ln>
            <a:noFill/>
          </a:ln>
        </p:spPr>
      </p:pic>
      <p:pic>
        <p:nvPicPr>
          <p:cNvPr id="285" name="Kép 10" descr=""/>
          <p:cNvPicPr/>
          <p:nvPr/>
        </p:nvPicPr>
        <p:blipFill>
          <a:blip r:embed="rId9"/>
          <a:stretch/>
        </p:blipFill>
        <p:spPr>
          <a:xfrm>
            <a:off x="358200" y="5085360"/>
            <a:ext cx="1828080" cy="808920"/>
          </a:xfrm>
          <a:prstGeom prst="rect">
            <a:avLst/>
          </a:prstGeom>
          <a:ln>
            <a:noFill/>
          </a:ln>
        </p:spPr>
      </p:pic>
      <p:pic>
        <p:nvPicPr>
          <p:cNvPr id="286" name="Kép 13" descr=""/>
          <p:cNvPicPr/>
          <p:nvPr/>
        </p:nvPicPr>
        <p:blipFill>
          <a:blip r:embed="rId10"/>
          <a:stretch/>
        </p:blipFill>
        <p:spPr>
          <a:xfrm>
            <a:off x="5126040" y="4951440"/>
            <a:ext cx="2028240" cy="951840"/>
          </a:xfrm>
          <a:prstGeom prst="rect">
            <a:avLst/>
          </a:prstGeom>
          <a:ln>
            <a:noFill/>
          </a:ln>
        </p:spPr>
      </p:pic>
      <p:pic>
        <p:nvPicPr>
          <p:cNvPr id="287" name="Kép 14" descr=""/>
          <p:cNvPicPr/>
          <p:nvPr/>
        </p:nvPicPr>
        <p:blipFill>
          <a:blip r:embed="rId11"/>
          <a:stretch/>
        </p:blipFill>
        <p:spPr>
          <a:xfrm>
            <a:off x="7457400" y="5054760"/>
            <a:ext cx="2319120" cy="626400"/>
          </a:xfrm>
          <a:prstGeom prst="rect">
            <a:avLst/>
          </a:prstGeom>
          <a:ln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1035720" y="6348600"/>
            <a:ext cx="60465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és lesz itt hely az Ön cég-logójának is!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2"/>
          <a:stretch/>
        </p:blipFill>
        <p:spPr>
          <a:xfrm>
            <a:off x="216000" y="4198320"/>
            <a:ext cx="608760" cy="913680"/>
          </a:xfrm>
          <a:prstGeom prst="rect">
            <a:avLst/>
          </a:prstGeom>
          <a:ln>
            <a:noFill/>
          </a:ln>
        </p:spPr>
      </p:pic>
      <p:pic>
        <p:nvPicPr>
          <p:cNvPr id="290" name="" descr=""/>
          <p:cNvPicPr/>
          <p:nvPr/>
        </p:nvPicPr>
        <p:blipFill>
          <a:blip r:embed="rId13"/>
          <a:stretch/>
        </p:blipFill>
        <p:spPr>
          <a:xfrm>
            <a:off x="2828880" y="5150520"/>
            <a:ext cx="1814760" cy="89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712520" y="152280"/>
            <a:ext cx="8192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0d0147"/>
                </a:solidFill>
                <a:latin typeface="Arial"/>
                <a:ea typeface="DejaVu Sans"/>
              </a:rPr>
              <a:t>Az év információbiztonsági újságírója - 2022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704520" y="836640"/>
            <a:ext cx="87796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000000"/>
                </a:solidFill>
                <a:latin typeface="Arial"/>
                <a:ea typeface="DejaVu Sans"/>
              </a:rPr>
              <a:t>PÁLYÁZATI FELHÍVÁS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az 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„Év információbiztonsági dolgozata - 2022”</a:t>
            </a:r>
            <a:br/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cím elnyerésére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272520" y="2709000"/>
            <a:ext cx="9432360" cy="338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Beadási határidő: 2022. július 31.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Benyújtás: elektronikusan 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hu-HU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titkar@hetpecset.hu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3 kategória: BsC, MsC és „Egyéb”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Wingdings" charset="2"/>
              <a:buChar char=""/>
            </a:pPr>
            <a:r>
              <a:rPr b="1" i="1" lang="hu-HU" sz="2400" spc="-1" strike="noStrike">
                <a:solidFill>
                  <a:srgbClr val="ff0000"/>
                </a:solidFill>
                <a:latin typeface="Arial"/>
                <a:ea typeface="DejaVu Sans"/>
              </a:rPr>
              <a:t>Eredményhirdetés: a 2022. évi szeptemberi fórumon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8697240" y="6019920"/>
            <a:ext cx="630000" cy="49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FC74B4A-E80A-491C-9F09-5ADDD4DE8108}" type="slidenum">
              <a:rPr b="0" lang="hu-H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1374840" y="60120"/>
            <a:ext cx="8530200" cy="6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hu-HU" sz="2800" spc="-1" strike="noStrike">
                <a:solidFill>
                  <a:srgbClr val="0d0147"/>
                </a:solidFill>
                <a:latin typeface="Arial"/>
                <a:ea typeface="DejaVu Sans"/>
              </a:rPr>
              <a:t>Az eddigi nyertesek (2006- )</a:t>
            </a:r>
            <a:endParaRPr b="0" lang="hu-HU" sz="2800" spc="-1" strike="noStrike">
              <a:latin typeface="Arial"/>
            </a:endParaRPr>
          </a:p>
        </p:txBody>
      </p:sp>
      <p:pic>
        <p:nvPicPr>
          <p:cNvPr id="296" name="Picture 5" descr=""/>
          <p:cNvPicPr/>
          <p:nvPr/>
        </p:nvPicPr>
        <p:blipFill>
          <a:blip r:embed="rId1"/>
          <a:stretch/>
        </p:blipFill>
        <p:spPr>
          <a:xfrm>
            <a:off x="272520" y="2493000"/>
            <a:ext cx="1871640" cy="260532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568520" y="783000"/>
            <a:ext cx="6984000" cy="548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2006 -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Kristóf Csaba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 (Biztonság portál)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2007 -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Kelemen László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(IT Security)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2008 -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Turcsán Tamás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(CW, Figyelő)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2009 -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Dajkó Pál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(IT café)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2010 -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Sebők Viktória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(Figyelő)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2011 -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Schopp Attila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(ITBusiness)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2012 -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Bátky Zoltán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(Bitport.hu Média Kft.)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2013 -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Kristóf Csaba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(Biztonságportál (Isidor Kft.)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2014 -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Csizmazia-Darab István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(SICONTACT Kft.)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2015 -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Molnár József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(PC World)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2016 -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Bolcsó Dániel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, (Index.hu)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2017 -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Vass Enikő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(ITBusiness)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2018 - 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Dömös Zsuzsanna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(24.hu)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2019 - </a:t>
            </a:r>
            <a:r>
              <a:rPr b="1" lang="hu-HU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Makay József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(https://makay.net/blog)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ff0000"/>
                </a:solidFill>
                <a:latin typeface="Arial"/>
                <a:ea typeface="Microsoft YaHei"/>
              </a:rPr>
              <a:t>2020 - </a:t>
            </a:r>
            <a:r>
              <a:rPr b="1" lang="hu-HU" sz="1600" spc="-1" strike="noStrike">
                <a:solidFill>
                  <a:srgbClr val="ff0000"/>
                </a:solidFill>
                <a:latin typeface="Wingdings"/>
                <a:ea typeface="Microsoft YaHei"/>
              </a:rPr>
              <a:t>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2021 – </a:t>
            </a:r>
            <a:r>
              <a:rPr b="0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Kocsis Tamás </a:t>
            </a:r>
            <a:r>
              <a:rPr b="1" lang="hu-HU" sz="1600" spc="-1" strike="noStrike">
                <a:solidFill>
                  <a:srgbClr val="000000"/>
                </a:solidFill>
                <a:latin typeface="Arial"/>
                <a:ea typeface="Microsoft YaHei"/>
              </a:rPr>
              <a:t>(Alverad Technology Focus)</a:t>
            </a: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Aft>
                <a:spcPts val="601"/>
              </a:spcAft>
            </a:pP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Bef>
                <a:spcPts val="349"/>
              </a:spcBef>
            </a:pPr>
            <a:endParaRPr b="0" lang="hu-HU" sz="1600" spc="-1" strike="noStrike">
              <a:latin typeface="Arial"/>
            </a:endParaRPr>
          </a:p>
          <a:p>
            <a:pPr marL="1828800">
              <a:lnSpc>
                <a:spcPct val="100000"/>
              </a:lnSpc>
              <a:spcBef>
                <a:spcPts val="349"/>
              </a:spcBef>
            </a:pPr>
            <a:endParaRPr b="0" lang="hu-HU" sz="1600" spc="-1" strike="noStrike">
              <a:latin typeface="Arial"/>
            </a:endParaRPr>
          </a:p>
          <a:p>
            <a:pPr marL="341280" indent="-335880">
              <a:lnSpc>
                <a:spcPct val="100000"/>
              </a:lnSpc>
              <a:spcBef>
                <a:spcPts val="400"/>
              </a:spcBef>
            </a:pPr>
            <a:endParaRPr b="0" lang="hu-HU" sz="1600" spc="-1" strike="noStrike">
              <a:latin typeface="Arial"/>
            </a:endParaRPr>
          </a:p>
          <a:p>
            <a:pPr marL="1828800" indent="-335880">
              <a:lnSpc>
                <a:spcPct val="100000"/>
              </a:lnSpc>
              <a:spcBef>
                <a:spcPts val="400"/>
              </a:spcBef>
            </a:pPr>
            <a:endParaRPr b="0" lang="hu-HU" sz="1600" spc="-1" strike="noStrike">
              <a:latin typeface="Arial"/>
            </a:endParaRPr>
          </a:p>
          <a:p>
            <a:pPr marL="1828800" indent="-335880">
              <a:lnSpc>
                <a:spcPct val="100000"/>
              </a:lnSpc>
              <a:spcBef>
                <a:spcPts val="400"/>
              </a:spcBef>
            </a:pPr>
            <a:endParaRPr b="0" lang="hu-HU" sz="1600" spc="-1" strike="noStrike">
              <a:latin typeface="Arial"/>
            </a:endParaRPr>
          </a:p>
          <a:p>
            <a:pPr marL="1371600" indent="-335880">
              <a:lnSpc>
                <a:spcPct val="100000"/>
              </a:lnSpc>
              <a:spcBef>
                <a:spcPts val="400"/>
              </a:spcBef>
            </a:pPr>
            <a:endParaRPr b="0" lang="hu-HU" sz="1600" spc="-1" strike="noStrike">
              <a:latin typeface="Arial"/>
            </a:endParaRPr>
          </a:p>
          <a:p>
            <a:pPr marL="741240" indent="-278640">
              <a:lnSpc>
                <a:spcPct val="100000"/>
              </a:lnSpc>
              <a:spcBef>
                <a:spcPts val="601"/>
              </a:spcBef>
            </a:pPr>
            <a:endParaRPr b="0" lang="hu-HU" sz="1600" spc="-1" strike="noStrike">
              <a:latin typeface="Arial"/>
            </a:endParaRPr>
          </a:p>
          <a:p>
            <a:pPr marL="341280" indent="-335880">
              <a:lnSpc>
                <a:spcPct val="100000"/>
              </a:lnSpc>
              <a:spcBef>
                <a:spcPts val="601"/>
              </a:spcBef>
            </a:pPr>
            <a:endParaRPr b="0" lang="hu-H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856520" y="116640"/>
            <a:ext cx="755280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Események az (egészen) közeli (és távolabbi) jövőből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004640" y="2619720"/>
            <a:ext cx="2416320" cy="2010240"/>
          </a:xfrm>
          <a:prstGeom prst="rect">
            <a:avLst/>
          </a:prstGeom>
          <a:noFill/>
          <a:ln w="381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EIVOK-26. HTE EIVOK / NMHH kiberbiztonsági szakmai nap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2022. május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19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https://www.hte.hu/en/informaciobiztonsagi-szakosztaly-eivok</a:t>
            </a:r>
            <a:r>
              <a:rPr b="0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2539800" y="5818680"/>
            <a:ext cx="3859560" cy="36432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0" i="1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és persze CPE pontok tömkelege!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6692040" y="1124640"/>
            <a:ext cx="2416320" cy="912960"/>
          </a:xfrm>
          <a:prstGeom prst="rect">
            <a:avLst/>
          </a:prstGeom>
          <a:noFill/>
          <a:ln w="381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ISACA 2. szerdák!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www.isaca.hu</a:t>
            </a:r>
            <a:r>
              <a:rPr b="0" lang="hu-H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568520" y="116640"/>
            <a:ext cx="813636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…</a:t>
            </a:r>
            <a:r>
              <a:rPr b="1" lang="hu-HU" sz="2400" spc="-1" strike="noStrike">
                <a:solidFill>
                  <a:srgbClr val="000000"/>
                </a:solidFill>
                <a:latin typeface="Arial"/>
              </a:rPr>
              <a:t>és egy kiemelkedően fontos esemény a jövőből!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2576880" y="1905480"/>
            <a:ext cx="5328000" cy="3502080"/>
          </a:xfrm>
          <a:prstGeom prst="rect">
            <a:avLst/>
          </a:prstGeom>
          <a:noFill/>
          <a:ln w="381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ff0000"/>
                </a:solidFill>
                <a:latin typeface="Arial"/>
                <a:ea typeface="DejaVu Sans"/>
              </a:rPr>
              <a:t>CII. </a:t>
            </a:r>
            <a:r>
              <a:rPr b="0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Hétpecsét Információbiztonsági Fórum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2022. szeptember 21. (szerda)</a:t>
            </a: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3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www.hetpecset.hu</a:t>
            </a:r>
            <a:r>
              <a:rPr b="0" lang="hu-H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hu-H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000520" y="44640"/>
            <a:ext cx="7121160" cy="63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2800" spc="-1" strike="noStrike">
                <a:solidFill>
                  <a:srgbClr val="000000"/>
                </a:solidFill>
                <a:latin typeface="Arial"/>
              </a:rPr>
              <a:t>Hírek, aktualitások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704520" y="2061000"/>
            <a:ext cx="9000360" cy="40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"/>
          <p:cNvSpPr/>
          <p:nvPr/>
        </p:nvSpPr>
        <p:spPr>
          <a:xfrm>
            <a:off x="0" y="2061000"/>
            <a:ext cx="990540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2013. évi L. törvény 2022.07.01-től hatályos módosítása – poszt-kvantum titkosítás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u-HU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Átadták Magyarország első mesterséges intelligencia ipari tanszékét a Bosch és az ELTE együttműködésében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mesterséges intelligencia (MI) etikai és társadalmi kérdései – ahogy a Vatikán látja (eGov hírlevél)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Hamarosan fel fogják osztani a világűrt, és Magyarország is ott lehet a tárgyalóasztalnál (eGov hírlevél)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CD43720D442549879AF264950DA219" ma:contentTypeVersion="10" ma:contentTypeDescription="Új dokumentum létrehozása." ma:contentTypeScope="" ma:versionID="c6435a1189dc00f6d0f4804e44a655b1">
  <xsd:schema xmlns:xsd="http://www.w3.org/2001/XMLSchema" xmlns:xs="http://www.w3.org/2001/XMLSchema" xmlns:p="http://schemas.microsoft.com/office/2006/metadata/properties" xmlns:ns3="99173ce1-e3f5-4546-aa1f-973bda85ae02" targetNamespace="http://schemas.microsoft.com/office/2006/metadata/properties" ma:root="true" ma:fieldsID="42f24dfea3f50cda223103c2752b8b5a" ns3:_="">
    <xsd:import namespace="99173ce1-e3f5-4546-aa1f-973bda85a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73ce1-e3f5-4546-aa1f-973bda85a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CD2AB-727F-4262-BABD-C08C2B450069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99173ce1-e3f5-4546-aa1f-973bda85ae0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5DDC31-0CAD-4502-9AF5-1358B8B2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73ce1-e3f5-4546-aa1f-973bda85a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387B0B-1102-4F9F-9F39-679B0323E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Application>LibreOffice/6.4.4.2$Windows_x86 LibreOffice_project/3d775be2011f3886db32dfd395a6a6d1ca2630ff</Application>
  <Words>702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Tarján Gábor</dc:creator>
  <dc:description/>
  <dc:language>hu-HU</dc:language>
  <cp:lastModifiedBy/>
  <cp:lastPrinted>2016-01-20T05:40:47Z</cp:lastPrinted>
  <dcterms:modified xsi:type="dcterms:W3CDTF">2022-05-16T18:18:33Z</dcterms:modified>
  <cp:revision>197</cp:revision>
  <dc:subject/>
  <dc:title>PowerPoint 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0x0101005ACD43720D442549879AF264950DA219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A4 (210x297 mm)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