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2" r:id="rId10"/>
    <p:sldId id="272" r:id="rId11"/>
    <p:sldId id="265" r:id="rId12"/>
    <p:sldId id="271" r:id="rId13"/>
    <p:sldId id="270" r:id="rId14"/>
    <p:sldId id="266" r:id="rId15"/>
    <p:sldId id="267" r:id="rId16"/>
    <p:sldId id="268" r:id="rId17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AE0A0D-492F-4975-9A41-2CCE02C77A57}" v="12" dt="2023-11-14T10:54:04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Jerabek" userId="8cc9079e07090930" providerId="LiveId" clId="{31AE0A0D-492F-4975-9A41-2CCE02C77A57}"/>
    <pc:docChg chg="custSel addSld delSld modSld sldOrd">
      <pc:chgData name="George Jerabek" userId="8cc9079e07090930" providerId="LiveId" clId="{31AE0A0D-492F-4975-9A41-2CCE02C77A57}" dt="2023-11-14T10:54:41.069" v="306" actId="47"/>
      <pc:docMkLst>
        <pc:docMk/>
      </pc:docMkLst>
      <pc:sldChg chg="modSp mod">
        <pc:chgData name="George Jerabek" userId="8cc9079e07090930" providerId="LiveId" clId="{31AE0A0D-492F-4975-9A41-2CCE02C77A57}" dt="2023-11-14T10:07:40.378" v="9" actId="20577"/>
        <pc:sldMkLst>
          <pc:docMk/>
          <pc:sldMk cId="0" sldId="256"/>
        </pc:sldMkLst>
        <pc:spChg chg="mod">
          <ac:chgData name="George Jerabek" userId="8cc9079e07090930" providerId="LiveId" clId="{31AE0A0D-492F-4975-9A41-2CCE02C77A57}" dt="2023-11-14T10:07:40.378" v="9" actId="20577"/>
          <ac:spMkLst>
            <pc:docMk/>
            <pc:sldMk cId="0" sldId="256"/>
            <ac:spMk id="174" creationId="{00000000-0000-0000-0000-000000000000}"/>
          </ac:spMkLst>
        </pc:spChg>
      </pc:sldChg>
      <pc:sldChg chg="modSp mod">
        <pc:chgData name="George Jerabek" userId="8cc9079e07090930" providerId="LiveId" clId="{31AE0A0D-492F-4975-9A41-2CCE02C77A57}" dt="2023-11-14T10:08:29.956" v="21" actId="20577"/>
        <pc:sldMkLst>
          <pc:docMk/>
          <pc:sldMk cId="0" sldId="258"/>
        </pc:sldMkLst>
        <pc:spChg chg="mod">
          <ac:chgData name="George Jerabek" userId="8cc9079e07090930" providerId="LiveId" clId="{31AE0A0D-492F-4975-9A41-2CCE02C77A57}" dt="2023-11-14T10:08:21.852" v="11" actId="20577"/>
          <ac:spMkLst>
            <pc:docMk/>
            <pc:sldMk cId="0" sldId="258"/>
            <ac:spMk id="185" creationId="{00000000-0000-0000-0000-000000000000}"/>
          </ac:spMkLst>
        </pc:spChg>
        <pc:spChg chg="mod">
          <ac:chgData name="George Jerabek" userId="8cc9079e07090930" providerId="LiveId" clId="{31AE0A0D-492F-4975-9A41-2CCE02C77A57}" dt="2023-11-14T10:08:29.956" v="21" actId="20577"/>
          <ac:spMkLst>
            <pc:docMk/>
            <pc:sldMk cId="0" sldId="258"/>
            <ac:spMk id="186" creationId="{00000000-0000-0000-0000-000000000000}"/>
          </ac:spMkLst>
        </pc:spChg>
      </pc:sldChg>
      <pc:sldChg chg="modSp mod">
        <pc:chgData name="George Jerabek" userId="8cc9079e07090930" providerId="LiveId" clId="{31AE0A0D-492F-4975-9A41-2CCE02C77A57}" dt="2023-11-14T10:42:50.407" v="290" actId="6549"/>
        <pc:sldMkLst>
          <pc:docMk/>
          <pc:sldMk cId="0" sldId="260"/>
        </pc:sldMkLst>
        <pc:spChg chg="mod">
          <ac:chgData name="George Jerabek" userId="8cc9079e07090930" providerId="LiveId" clId="{31AE0A0D-492F-4975-9A41-2CCE02C77A57}" dt="2023-11-14T10:42:50.407" v="290" actId="6549"/>
          <ac:spMkLst>
            <pc:docMk/>
            <pc:sldMk cId="0" sldId="260"/>
            <ac:spMk id="192" creationId="{00000000-0000-0000-0000-000000000000}"/>
          </ac:spMkLst>
        </pc:spChg>
      </pc:sldChg>
      <pc:sldChg chg="del mod modShow">
        <pc:chgData name="George Jerabek" userId="8cc9079e07090930" providerId="LiveId" clId="{31AE0A0D-492F-4975-9A41-2CCE02C77A57}" dt="2023-11-14T10:43:01.088" v="291" actId="47"/>
        <pc:sldMkLst>
          <pc:docMk/>
          <pc:sldMk cId="0" sldId="261"/>
        </pc:sldMkLst>
      </pc:sldChg>
      <pc:sldChg chg="del">
        <pc:chgData name="George Jerabek" userId="8cc9079e07090930" providerId="LiveId" clId="{31AE0A0D-492F-4975-9A41-2CCE02C77A57}" dt="2023-11-14T10:54:41.069" v="306" actId="47"/>
        <pc:sldMkLst>
          <pc:docMk/>
          <pc:sldMk cId="0" sldId="263"/>
        </pc:sldMkLst>
      </pc:sldChg>
      <pc:sldChg chg="modSp mod">
        <pc:chgData name="George Jerabek" userId="8cc9079e07090930" providerId="LiveId" clId="{31AE0A0D-492F-4975-9A41-2CCE02C77A57}" dt="2023-11-14T10:19:41.502" v="206" actId="20577"/>
        <pc:sldMkLst>
          <pc:docMk/>
          <pc:sldMk cId="0" sldId="265"/>
        </pc:sldMkLst>
        <pc:spChg chg="mod">
          <ac:chgData name="George Jerabek" userId="8cc9079e07090930" providerId="LiveId" clId="{31AE0A0D-492F-4975-9A41-2CCE02C77A57}" dt="2023-11-14T10:19:41.502" v="206" actId="20577"/>
          <ac:spMkLst>
            <pc:docMk/>
            <pc:sldMk cId="0" sldId="265"/>
            <ac:spMk id="211" creationId="{00000000-0000-0000-0000-000000000000}"/>
          </ac:spMkLst>
        </pc:spChg>
        <pc:cxnChg chg="mod">
          <ac:chgData name="George Jerabek" userId="8cc9079e07090930" providerId="LiveId" clId="{31AE0A0D-492F-4975-9A41-2CCE02C77A57}" dt="2023-11-14T10:18:33.575" v="137" actId="1076"/>
          <ac:cxnSpMkLst>
            <pc:docMk/>
            <pc:sldMk cId="0" sldId="265"/>
            <ac:cxnSpMk id="3" creationId="{59C90604-974F-9E44-409E-73956D941E7B}"/>
          </ac:cxnSpMkLst>
        </pc:cxnChg>
        <pc:cxnChg chg="mod">
          <ac:chgData name="George Jerabek" userId="8cc9079e07090930" providerId="LiveId" clId="{31AE0A0D-492F-4975-9A41-2CCE02C77A57}" dt="2023-11-14T10:18:39.705" v="138" actId="1076"/>
          <ac:cxnSpMkLst>
            <pc:docMk/>
            <pc:sldMk cId="0" sldId="265"/>
            <ac:cxnSpMk id="5" creationId="{13AA4E1B-6137-F327-3992-5874BBDD6EAA}"/>
          </ac:cxnSpMkLst>
        </pc:cxnChg>
        <pc:cxnChg chg="mod">
          <ac:chgData name="George Jerabek" userId="8cc9079e07090930" providerId="LiveId" clId="{31AE0A0D-492F-4975-9A41-2CCE02C77A57}" dt="2023-11-14T10:18:45.999" v="139" actId="1076"/>
          <ac:cxnSpMkLst>
            <pc:docMk/>
            <pc:sldMk cId="0" sldId="265"/>
            <ac:cxnSpMk id="6" creationId="{A2519E80-1BB0-E983-6A70-21DB706A2676}"/>
          </ac:cxnSpMkLst>
        </pc:cxnChg>
      </pc:sldChg>
      <pc:sldChg chg="addSp delSp modSp">
        <pc:chgData name="George Jerabek" userId="8cc9079e07090930" providerId="LiveId" clId="{31AE0A0D-492F-4975-9A41-2CCE02C77A57}" dt="2023-11-14T10:40:11.478" v="272" actId="1076"/>
        <pc:sldMkLst>
          <pc:docMk/>
          <pc:sldMk cId="0" sldId="266"/>
        </pc:sldMkLst>
        <pc:picChg chg="add mod">
          <ac:chgData name="George Jerabek" userId="8cc9079e07090930" providerId="LiveId" clId="{31AE0A0D-492F-4975-9A41-2CCE02C77A57}" dt="2023-11-14T10:40:11.478" v="272" actId="1076"/>
          <ac:picMkLst>
            <pc:docMk/>
            <pc:sldMk cId="0" sldId="266"/>
            <ac:picMk id="2" creationId="{74979999-E0C2-2470-77F8-974051B97548}"/>
          </ac:picMkLst>
        </pc:picChg>
        <pc:picChg chg="del">
          <ac:chgData name="George Jerabek" userId="8cc9079e07090930" providerId="LiveId" clId="{31AE0A0D-492F-4975-9A41-2CCE02C77A57}" dt="2023-11-14T10:39:51.383" v="269" actId="478"/>
          <ac:picMkLst>
            <pc:docMk/>
            <pc:sldMk cId="0" sldId="266"/>
            <ac:picMk id="1026" creationId="{289DA2EB-2A60-387A-8E61-A4BFF16388EB}"/>
          </ac:picMkLst>
        </pc:picChg>
      </pc:sldChg>
      <pc:sldChg chg="modSp mod">
        <pc:chgData name="George Jerabek" userId="8cc9079e07090930" providerId="LiveId" clId="{31AE0A0D-492F-4975-9A41-2CCE02C77A57}" dt="2023-11-14T10:42:12.728" v="289" actId="6549"/>
        <pc:sldMkLst>
          <pc:docMk/>
          <pc:sldMk cId="0" sldId="268"/>
        </pc:sldMkLst>
        <pc:spChg chg="mod">
          <ac:chgData name="George Jerabek" userId="8cc9079e07090930" providerId="LiveId" clId="{31AE0A0D-492F-4975-9A41-2CCE02C77A57}" dt="2023-11-14T10:42:12.728" v="289" actId="6549"/>
          <ac:spMkLst>
            <pc:docMk/>
            <pc:sldMk cId="0" sldId="268"/>
            <ac:spMk id="220" creationId="{00000000-0000-0000-0000-000000000000}"/>
          </ac:spMkLst>
        </pc:spChg>
      </pc:sldChg>
      <pc:sldChg chg="modSp mod">
        <pc:chgData name="George Jerabek" userId="8cc9079e07090930" providerId="LiveId" clId="{31AE0A0D-492F-4975-9A41-2CCE02C77A57}" dt="2023-11-14T10:39:38.039" v="268" actId="20577"/>
        <pc:sldMkLst>
          <pc:docMk/>
          <pc:sldMk cId="2933968839" sldId="270"/>
        </pc:sldMkLst>
        <pc:spChg chg="mod">
          <ac:chgData name="George Jerabek" userId="8cc9079e07090930" providerId="LiveId" clId="{31AE0A0D-492F-4975-9A41-2CCE02C77A57}" dt="2023-11-14T10:37:47.135" v="244" actId="20577"/>
          <ac:spMkLst>
            <pc:docMk/>
            <pc:sldMk cId="2933968839" sldId="270"/>
            <ac:spMk id="210" creationId="{00000000-0000-0000-0000-000000000000}"/>
          </ac:spMkLst>
        </pc:spChg>
        <pc:spChg chg="mod">
          <ac:chgData name="George Jerabek" userId="8cc9079e07090930" providerId="LiveId" clId="{31AE0A0D-492F-4975-9A41-2CCE02C77A57}" dt="2023-11-14T10:39:38.039" v="268" actId="20577"/>
          <ac:spMkLst>
            <pc:docMk/>
            <pc:sldMk cId="2933968839" sldId="270"/>
            <ac:spMk id="211" creationId="{00000000-0000-0000-0000-000000000000}"/>
          </ac:spMkLst>
        </pc:spChg>
      </pc:sldChg>
      <pc:sldChg chg="modSp mod">
        <pc:chgData name="George Jerabek" userId="8cc9079e07090930" providerId="LiveId" clId="{31AE0A0D-492F-4975-9A41-2CCE02C77A57}" dt="2023-11-14T10:37:27.839" v="238" actId="20577"/>
        <pc:sldMkLst>
          <pc:docMk/>
          <pc:sldMk cId="3407106021" sldId="271"/>
        </pc:sldMkLst>
        <pc:spChg chg="mod">
          <ac:chgData name="George Jerabek" userId="8cc9079e07090930" providerId="LiveId" clId="{31AE0A0D-492F-4975-9A41-2CCE02C77A57}" dt="2023-11-14T10:20:41.255" v="213" actId="20577"/>
          <ac:spMkLst>
            <pc:docMk/>
            <pc:sldMk cId="3407106021" sldId="271"/>
            <ac:spMk id="210" creationId="{00000000-0000-0000-0000-000000000000}"/>
          </ac:spMkLst>
        </pc:spChg>
        <pc:spChg chg="mod">
          <ac:chgData name="George Jerabek" userId="8cc9079e07090930" providerId="LiveId" clId="{31AE0A0D-492F-4975-9A41-2CCE02C77A57}" dt="2023-11-14T10:37:27.839" v="238" actId="20577"/>
          <ac:spMkLst>
            <pc:docMk/>
            <pc:sldMk cId="3407106021" sldId="271"/>
            <ac:spMk id="211" creationId="{00000000-0000-0000-0000-000000000000}"/>
          </ac:spMkLst>
        </pc:spChg>
      </pc:sldChg>
      <pc:sldChg chg="addSp delSp modSp add mod ord">
        <pc:chgData name="George Jerabek" userId="8cc9079e07090930" providerId="LiveId" clId="{31AE0A0D-492F-4975-9A41-2CCE02C77A57}" dt="2023-11-14T10:54:35.237" v="305"/>
        <pc:sldMkLst>
          <pc:docMk/>
          <pc:sldMk cId="2155436986" sldId="272"/>
        </pc:sldMkLst>
        <pc:spChg chg="del mod">
          <ac:chgData name="George Jerabek" userId="8cc9079e07090930" providerId="LiveId" clId="{31AE0A0D-492F-4975-9A41-2CCE02C77A57}" dt="2023-11-14T10:53:30.146" v="295" actId="478"/>
          <ac:spMkLst>
            <pc:docMk/>
            <pc:sldMk cId="2155436986" sldId="272"/>
            <ac:spMk id="192" creationId="{00000000-0000-0000-0000-000000000000}"/>
          </ac:spMkLst>
        </pc:spChg>
        <pc:picChg chg="add mod">
          <ac:chgData name="George Jerabek" userId="8cc9079e07090930" providerId="LiveId" clId="{31AE0A0D-492F-4975-9A41-2CCE02C77A57}" dt="2023-11-14T10:54:04.714" v="303" actId="14100"/>
          <ac:picMkLst>
            <pc:docMk/>
            <pc:sldMk cId="2155436986" sldId="272"/>
            <ac:picMk id="2050" creationId="{FB639559-A7CA-0955-3DDB-C325D33DD817}"/>
          </ac:picMkLst>
        </pc:picChg>
      </pc:sldChg>
      <pc:sldChg chg="del mod modShow">
        <pc:chgData name="George Jerabek" userId="8cc9079e07090930" providerId="LiveId" clId="{31AE0A0D-492F-4975-9A41-2CCE02C77A57}" dt="2023-11-14T10:43:22.611" v="292" actId="47"/>
        <pc:sldMkLst>
          <pc:docMk/>
          <pc:sldMk cId="3465447821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A dia áthelyezéséhez kattintson ide</a:t>
            </a: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u-HU" sz="2000" b="0" strike="noStrike" spc="-1">
                <a:latin typeface="Arial"/>
              </a:rPr>
              <a:t>A jegyzetformátum szerkesztéséhez kattintson ide</a:t>
            </a:r>
          </a:p>
        </p:txBody>
      </p:sp>
      <p:sp>
        <p:nvSpPr>
          <p:cNvPr id="17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hu-HU" sz="1400" b="0" strike="noStrike" spc="-1">
                <a:latin typeface="Times New Roman"/>
              </a:rPr>
              <a:t>&lt;élőfej&gt;</a:t>
            </a:r>
          </a:p>
        </p:txBody>
      </p:sp>
      <p:sp>
        <p:nvSpPr>
          <p:cNvPr id="17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hu-HU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hu-HU" sz="1400" b="0" strike="noStrike" spc="-1">
                <a:latin typeface="Times New Roman"/>
              </a:rPr>
              <a:t>&lt;dátum/idő&gt;</a:t>
            </a:r>
          </a:p>
        </p:txBody>
      </p:sp>
      <p:sp>
        <p:nvSpPr>
          <p:cNvPr id="17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hu-HU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hu-HU" sz="1400" b="0" strike="noStrike" spc="-1">
                <a:latin typeface="Times New Roman"/>
              </a:rPr>
              <a:t>&lt;élőláb&gt;</a:t>
            </a:r>
          </a:p>
        </p:txBody>
      </p:sp>
      <p:sp>
        <p:nvSpPr>
          <p:cNvPr id="17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hu-HU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6D4903FC-C9DF-4A88-942B-57BC71F40C5E}" type="slidenum">
              <a:rPr lang="hu-HU" sz="1400" b="0" strike="noStrike" spc="-1">
                <a:latin typeface="Times New Roman"/>
              </a:rPr>
              <a:t>‹#›</a:t>
            </a:fld>
            <a:endParaRPr lang="hu-H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27" name="PlaceHolder 1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32" name="PlaceHolder 1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39" name="PlaceHolder 1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39" name="PlaceHolder 1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u-H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62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39" name="PlaceHolder 1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u-H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42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41" name="PlaceHolder 1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43" name="PlaceHolder 1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/>
          <p:nvPr/>
        </p:nvPicPr>
        <p:blipFill>
          <a:blip r:embed="rId14"/>
          <a:stretch/>
        </p:blipFill>
        <p:spPr>
          <a:xfrm>
            <a:off x="0" y="6324480"/>
            <a:ext cx="9905400" cy="532800"/>
          </a:xfrm>
          <a:prstGeom prst="rect">
            <a:avLst/>
          </a:prstGeom>
          <a:ln w="0">
            <a:noFill/>
          </a:ln>
        </p:spPr>
      </p:pic>
      <p:pic>
        <p:nvPicPr>
          <p:cNvPr id="7" name="Picture 10"/>
          <p:cNvPicPr/>
          <p:nvPr/>
        </p:nvPicPr>
        <p:blipFill>
          <a:blip r:embed="rId15"/>
          <a:stretch/>
        </p:blipFill>
        <p:spPr>
          <a:xfrm>
            <a:off x="8255160" y="5943600"/>
            <a:ext cx="1650240" cy="913680"/>
          </a:xfrm>
          <a:prstGeom prst="rect">
            <a:avLst/>
          </a:prstGeom>
          <a:ln w="0">
            <a:noFill/>
          </a:ln>
        </p:spPr>
      </p:pic>
      <p:pic>
        <p:nvPicPr>
          <p:cNvPr id="2" name="Picture 28"/>
          <p:cNvPicPr/>
          <p:nvPr/>
        </p:nvPicPr>
        <p:blipFill>
          <a:blip r:embed="rId16"/>
          <a:stretch/>
        </p:blipFill>
        <p:spPr>
          <a:xfrm>
            <a:off x="0" y="0"/>
            <a:ext cx="9905400" cy="656640"/>
          </a:xfrm>
          <a:prstGeom prst="rect">
            <a:avLst/>
          </a:prstGeom>
          <a:ln w="0">
            <a:noFill/>
          </a:ln>
        </p:spPr>
      </p:pic>
      <p:pic>
        <p:nvPicPr>
          <p:cNvPr id="3" name="Kép 9"/>
          <p:cNvPicPr/>
          <p:nvPr/>
        </p:nvPicPr>
        <p:blipFill>
          <a:blip r:embed="rId17"/>
          <a:stretch/>
        </p:blipFill>
        <p:spPr>
          <a:xfrm>
            <a:off x="11160" y="107640"/>
            <a:ext cx="1424160" cy="16970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Címszöveg formátumának szerkesztése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/>
        </p:blipFill>
        <p:spPr>
          <a:xfrm>
            <a:off x="0" y="6324480"/>
            <a:ext cx="9905400" cy="53280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10"/>
          <p:cNvPicPr/>
          <p:nvPr/>
        </p:nvPicPr>
        <p:blipFill>
          <a:blip r:embed="rId15"/>
          <a:stretch/>
        </p:blipFill>
        <p:spPr>
          <a:xfrm>
            <a:off x="8255160" y="5943600"/>
            <a:ext cx="1650240" cy="91368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28"/>
          <p:cNvPicPr/>
          <p:nvPr/>
        </p:nvPicPr>
        <p:blipFill>
          <a:blip r:embed="rId16"/>
          <a:stretch/>
        </p:blipFill>
        <p:spPr>
          <a:xfrm>
            <a:off x="0" y="0"/>
            <a:ext cx="9905400" cy="656640"/>
          </a:xfrm>
          <a:prstGeom prst="rect">
            <a:avLst/>
          </a:prstGeom>
          <a:ln w="0">
            <a:noFill/>
          </a:ln>
        </p:spPr>
      </p:pic>
      <p:pic>
        <p:nvPicPr>
          <p:cNvPr id="45" name="Kép 9"/>
          <p:cNvPicPr/>
          <p:nvPr/>
        </p:nvPicPr>
        <p:blipFill>
          <a:blip r:embed="rId17"/>
          <a:stretch/>
        </p:blipFill>
        <p:spPr>
          <a:xfrm>
            <a:off x="11160" y="107640"/>
            <a:ext cx="1424160" cy="169704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Címszöveg formátumának szerkesztése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/>
          <a:stretch/>
        </p:blipFill>
        <p:spPr>
          <a:xfrm>
            <a:off x="0" y="6324480"/>
            <a:ext cx="9905400" cy="53280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10"/>
          <p:cNvPicPr/>
          <p:nvPr/>
        </p:nvPicPr>
        <p:blipFill>
          <a:blip r:embed="rId15"/>
          <a:stretch/>
        </p:blipFill>
        <p:spPr>
          <a:xfrm>
            <a:off x="8255160" y="5943600"/>
            <a:ext cx="1650240" cy="91368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28"/>
          <p:cNvPicPr/>
          <p:nvPr/>
        </p:nvPicPr>
        <p:blipFill>
          <a:blip r:embed="rId16"/>
          <a:stretch/>
        </p:blipFill>
        <p:spPr>
          <a:xfrm>
            <a:off x="0" y="0"/>
            <a:ext cx="9905400" cy="656640"/>
          </a:xfrm>
          <a:prstGeom prst="rect">
            <a:avLst/>
          </a:prstGeom>
          <a:ln w="0">
            <a:noFill/>
          </a:ln>
        </p:spPr>
      </p:pic>
      <p:pic>
        <p:nvPicPr>
          <p:cNvPr id="87" name="Kép 9"/>
          <p:cNvPicPr/>
          <p:nvPr/>
        </p:nvPicPr>
        <p:blipFill>
          <a:blip r:embed="rId17"/>
          <a:stretch/>
        </p:blipFill>
        <p:spPr>
          <a:xfrm>
            <a:off x="10800" y="108000"/>
            <a:ext cx="1425960" cy="169884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Címszöveg formátumának szerkesztése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9"/>
          <p:cNvPicPr/>
          <p:nvPr/>
        </p:nvPicPr>
        <p:blipFill>
          <a:blip r:embed="rId14"/>
          <a:stretch/>
        </p:blipFill>
        <p:spPr>
          <a:xfrm>
            <a:off x="0" y="6324480"/>
            <a:ext cx="9905400" cy="53280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10"/>
          <p:cNvPicPr/>
          <p:nvPr/>
        </p:nvPicPr>
        <p:blipFill>
          <a:blip r:embed="rId15"/>
          <a:stretch/>
        </p:blipFill>
        <p:spPr>
          <a:xfrm>
            <a:off x="8255160" y="5943600"/>
            <a:ext cx="1650240" cy="91368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28"/>
          <p:cNvPicPr/>
          <p:nvPr/>
        </p:nvPicPr>
        <p:blipFill>
          <a:blip r:embed="rId16"/>
          <a:stretch/>
        </p:blipFill>
        <p:spPr>
          <a:xfrm>
            <a:off x="0" y="0"/>
            <a:ext cx="9905400" cy="656640"/>
          </a:xfrm>
          <a:prstGeom prst="rect">
            <a:avLst/>
          </a:prstGeom>
          <a:ln w="0">
            <a:noFill/>
          </a:ln>
        </p:spPr>
      </p:pic>
      <p:pic>
        <p:nvPicPr>
          <p:cNvPr id="129" name="Kép 9"/>
          <p:cNvPicPr/>
          <p:nvPr/>
        </p:nvPicPr>
        <p:blipFill>
          <a:blip r:embed="rId17"/>
          <a:stretch/>
        </p:blipFill>
        <p:spPr>
          <a:xfrm>
            <a:off x="10800" y="108000"/>
            <a:ext cx="1425960" cy="1698840"/>
          </a:xfrm>
          <a:prstGeom prst="rect">
            <a:avLst/>
          </a:prstGeom>
          <a:ln w="0">
            <a:noFill/>
          </a:ln>
        </p:spPr>
      </p:pic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Címszöveg formátumának szerkesztése</a:t>
            </a: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te.hu/informaciobiztonsagi-szakosztaly-eivo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madat.hu/" TargetMode="External"/><Relationship Id="rId5" Type="http://schemas.openxmlformats.org/officeDocument/2006/relationships/hyperlink" Target="https://www.witsec.hu/hu/content/bemutatkozas" TargetMode="External"/><Relationship Id="rId4" Type="http://schemas.openxmlformats.org/officeDocument/2006/relationships/hyperlink" Target="https://engage.isaca.org/budapestchapter/isaca-masodik-szerda/202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/>
          <p:nvPr/>
        </p:nvSpPr>
        <p:spPr>
          <a:xfrm>
            <a:off x="1814400" y="692640"/>
            <a:ext cx="6234480" cy="165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„Információvédelem menedzselése”</a:t>
            </a:r>
            <a:endParaRPr lang="hu-HU" sz="2400" b="0" strike="noStrike" spc="-1" dirty="0">
              <a:latin typeface="Arial"/>
            </a:endParaRPr>
          </a:p>
          <a:p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CIV. Szakmai Fórum</a:t>
            </a:r>
            <a:endParaRPr lang="hu-H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Budapest, 2023. november 15.</a:t>
            </a:r>
            <a:endParaRPr lang="hu-HU" sz="2400" b="0" strike="noStrike" spc="-1" dirty="0">
              <a:latin typeface="Arial"/>
            </a:endParaRPr>
          </a:p>
        </p:txBody>
      </p:sp>
      <p:sp>
        <p:nvSpPr>
          <p:cNvPr id="175" name="TextShape 2"/>
          <p:cNvSpPr/>
          <p:nvPr/>
        </p:nvSpPr>
        <p:spPr>
          <a:xfrm>
            <a:off x="272520" y="3141000"/>
            <a:ext cx="5904360" cy="290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hu-HU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Bevezető gondolatok</a:t>
            </a:r>
            <a:endParaRPr lang="hu-HU" sz="3200" b="0" strike="noStrike" spc="-1" dirty="0">
              <a:latin typeface="Arial"/>
            </a:endParaRPr>
          </a:p>
          <a:p>
            <a:pPr>
              <a:lnSpc>
                <a:spcPct val="80000"/>
              </a:lnSpc>
            </a:pPr>
            <a:endParaRPr lang="hu-HU" sz="1800" b="0" strike="noStrike" spc="-1" dirty="0">
              <a:latin typeface="Arial"/>
            </a:endParaRPr>
          </a:p>
          <a:p>
            <a:pPr>
              <a:lnSpc>
                <a:spcPct val="80000"/>
              </a:lnSpc>
            </a:pPr>
            <a:endParaRPr lang="hu-HU" sz="18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hu-HU" sz="2000" b="1" i="1" spc="-1" dirty="0">
                <a:solidFill>
                  <a:srgbClr val="0D0147"/>
                </a:solidFill>
                <a:latin typeface="Arial"/>
              </a:rPr>
              <a:t>Jerabek György</a:t>
            </a:r>
          </a:p>
          <a:p>
            <a:pPr algn="ctr">
              <a:lnSpc>
                <a:spcPct val="80000"/>
              </a:lnSpc>
            </a:pPr>
            <a:endParaRPr lang="hu-HU" sz="20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hu-HU" sz="1600" b="0" strike="noStrike" spc="-1" dirty="0">
                <a:solidFill>
                  <a:srgbClr val="0D0147"/>
                </a:solidFill>
                <a:latin typeface="Arial"/>
                <a:ea typeface="DejaVu Sans"/>
              </a:rPr>
              <a:t>Hétpecsét Információbiztonsági Egyesület, titkár</a:t>
            </a:r>
            <a:endParaRPr lang="hu-HU" sz="16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endParaRPr lang="hu-HU" sz="18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hu-HU" sz="2100" b="1" u="sng" strike="noStrike" spc="-1" dirty="0">
                <a:solidFill>
                  <a:srgbClr val="0066FF"/>
                </a:solidFill>
                <a:uFillTx/>
                <a:latin typeface="Arial"/>
                <a:ea typeface="DejaVu Sans"/>
              </a:rPr>
              <a:t>www.hetpecset.hu</a:t>
            </a:r>
            <a:endParaRPr lang="hu-HU" sz="2100" b="0" strike="noStrike" spc="-1" dirty="0">
              <a:latin typeface="Arial"/>
            </a:endParaRPr>
          </a:p>
          <a:p>
            <a:pPr>
              <a:lnSpc>
                <a:spcPct val="80000"/>
              </a:lnSpc>
            </a:pPr>
            <a:endParaRPr lang="hu-HU" sz="1800" b="0" strike="noStrike" spc="-1" dirty="0">
              <a:latin typeface="Arial"/>
            </a:endParaRPr>
          </a:p>
        </p:txBody>
      </p:sp>
      <p:pic>
        <p:nvPicPr>
          <p:cNvPr id="3" name="Kép 2" descr="A képen személy látható&#10;&#10;Automatikusan generált leírás">
            <a:extLst>
              <a:ext uri="{FF2B5EF4-FFF2-40B4-BE49-F238E27FC236}">
                <a16:creationId xmlns:a16="http://schemas.microsoft.com/office/drawing/2014/main" id="{D53AF8FC-103D-3A3A-01F8-F0BD89641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83030" y="2974993"/>
            <a:ext cx="3696120" cy="24426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/>
          <p:nvPr/>
        </p:nvSpPr>
        <p:spPr>
          <a:xfrm>
            <a:off x="8913600" y="5805360"/>
            <a:ext cx="99216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fld id="{A88327CE-573B-4419-9D55-7E88A341EA7E}" type="slidenum"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</a:t>
            </a:fld>
            <a:endParaRPr lang="hu-HU" sz="1400" b="0" strike="noStrike" spc="-1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0" y="76320"/>
            <a:ext cx="990540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strike="noStrike" spc="-1" dirty="0">
                <a:solidFill>
                  <a:srgbClr val="0D0147"/>
                </a:solidFill>
                <a:latin typeface="Arial"/>
                <a:ea typeface="DejaVu Sans"/>
              </a:rPr>
              <a:t>A 108. (2023.11.15) fórum programja 2/2</a:t>
            </a:r>
            <a:endParaRPr lang="hu-HU" sz="3200" b="0" strike="noStrike" spc="-1" dirty="0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1424520" y="875071"/>
            <a:ext cx="8481480" cy="52899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hu-HU" sz="1400" dirty="0">
                <a:solidFill>
                  <a:srgbClr val="660000"/>
                </a:solidFill>
                <a:latin typeface="Open Sans" panose="020B0606030504020204" pitchFamily="34" charset="0"/>
              </a:rPr>
              <a:t>.</a:t>
            </a:r>
            <a:endParaRPr lang="hu-HU" sz="1400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i="1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	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– </a:t>
            </a:r>
            <a:r>
              <a:rPr lang="hu-HU" sz="1400" b="1" i="1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11.50 Kávészünet (kávé, üdítő, pogácsa, aprósütemény)</a:t>
            </a: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11.50 	– 13.00 </a:t>
            </a: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Adat változatlanság és hitelesség igazolás a </a:t>
            </a:r>
            <a:r>
              <a:rPr lang="hu-HU" sz="1400" b="1" i="0" dirty="0" err="1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Blockchain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technológia gyakorlati 	alkalmazásával</a:t>
            </a: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</a:t>
            </a:r>
            <a:r>
              <a:rPr lang="hu-HU" sz="1400" i="1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Solymos Gyula</a:t>
            </a:r>
            <a:r>
              <a:rPr lang="hu-HU" sz="140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- (</a:t>
            </a:r>
            <a:r>
              <a:rPr lang="hu-HU" sz="1400" i="0" dirty="0" err="1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Blockchain</a:t>
            </a:r>
            <a:r>
              <a:rPr lang="hu-HU" sz="140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koalíció - „Ellátási lánc” munkacsoport vezető)</a:t>
            </a: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dirty="0">
                <a:solidFill>
                  <a:srgbClr val="660000"/>
                </a:solidFill>
                <a:latin typeface="Open Sans" panose="020B0606030504020204" pitchFamily="34" charset="0"/>
              </a:rPr>
              <a:t>	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Adathalász szimuláció – Miért kell a kollégákat ilyennel „bosszantani”?</a:t>
            </a: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</a:t>
            </a:r>
            <a:r>
              <a:rPr lang="hu-HU" sz="1400" i="1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Dr. Simon Norbert</a:t>
            </a:r>
            <a:r>
              <a:rPr lang="hu-HU" sz="140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- (FORTIX Consulting Kft. - </a:t>
            </a:r>
            <a:r>
              <a:rPr lang="hu-HU" sz="1400" i="0" dirty="0" err="1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sales</a:t>
            </a:r>
            <a:r>
              <a:rPr lang="hu-HU" sz="140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sz="1400" i="0" dirty="0" err="1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manager</a:t>
            </a:r>
            <a:r>
              <a:rPr lang="hu-HU" sz="140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endParaRPr lang="hu-HU" sz="1400" dirty="0"/>
          </a:p>
          <a:p>
            <a:pPr>
              <a:lnSpc>
                <a:spcPct val="100000"/>
              </a:lnSpc>
            </a:pPr>
            <a:r>
              <a:rPr lang="hu-HU" sz="1400" dirty="0"/>
              <a:t>13. 00 - 	</a:t>
            </a:r>
          </a:p>
          <a:p>
            <a:pPr>
              <a:lnSpc>
                <a:spcPct val="100000"/>
              </a:lnSpc>
            </a:pPr>
            <a:r>
              <a:rPr lang="hu-HU" sz="1400" dirty="0"/>
              <a:t>	levonulás az operatív területről: ADAPTO meghívó és fórumértékelő QR kód kiosztása</a:t>
            </a:r>
            <a:br>
              <a:rPr lang="hu-HU" sz="1400" dirty="0"/>
            </a:br>
            <a:endParaRPr lang="hu-HU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3968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2"/>
          <p:cNvSpPr/>
          <p:nvPr/>
        </p:nvSpPr>
        <p:spPr>
          <a:xfrm>
            <a:off x="360" y="692640"/>
            <a:ext cx="990540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strike="noStrike" spc="-1">
                <a:solidFill>
                  <a:srgbClr val="0D0147"/>
                </a:solidFill>
                <a:latin typeface="Arial"/>
                <a:ea typeface="DejaVu Sans"/>
              </a:rPr>
              <a:t>DPO Klub – Mai programja</a:t>
            </a:r>
            <a:endParaRPr lang="hu-HU" sz="3200" b="0" strike="noStrike" spc="-1">
              <a:latin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4979999-E0C2-2470-77F8-974051B97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62" y="1483779"/>
            <a:ext cx="7751275" cy="436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712520" y="116640"/>
            <a:ext cx="7697160" cy="5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hu-HU" sz="2400" b="1" strike="noStrike" spc="-1">
                <a:latin typeface="Arial"/>
              </a:rPr>
              <a:t>A rendezvényünk értékelő lapja</a:t>
            </a:r>
            <a:endParaRPr lang="hu-H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272520" y="188640"/>
            <a:ext cx="8914680" cy="346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endParaRPr lang="hu-HU" sz="3200" b="0" strike="noStrike" spc="-1">
              <a:latin typeface="Arial"/>
            </a:endParaRPr>
          </a:p>
          <a:p>
            <a:pPr indent="0" algn="ctr">
              <a:lnSpc>
                <a:spcPct val="100000"/>
              </a:lnSpc>
              <a:buNone/>
            </a:pPr>
            <a:endParaRPr lang="hu-HU" sz="3200" b="0" strike="noStrike" spc="-1">
              <a:latin typeface="Arial"/>
            </a:endParaRPr>
          </a:p>
          <a:p>
            <a:pPr indent="0" algn="ctr">
              <a:lnSpc>
                <a:spcPct val="100000"/>
              </a:lnSpc>
              <a:buNone/>
            </a:pPr>
            <a:endParaRPr lang="hu-HU" sz="3200" b="0" strike="noStrike" spc="-1">
              <a:latin typeface="Arial"/>
            </a:endParaRPr>
          </a:p>
          <a:p>
            <a:pPr indent="0" algn="ctr">
              <a:lnSpc>
                <a:spcPct val="100000"/>
              </a:lnSpc>
              <a:buNone/>
            </a:pPr>
            <a:endParaRPr lang="hu-HU" sz="3200" b="0" strike="noStrike" spc="-1">
              <a:latin typeface="Arial"/>
            </a:endParaRPr>
          </a:p>
          <a:p>
            <a:pPr indent="0" algn="ctr">
              <a:lnSpc>
                <a:spcPct val="100000"/>
              </a:lnSpc>
              <a:buNone/>
            </a:pPr>
            <a:endParaRPr lang="hu-HU" sz="3200" b="0" strike="noStrike" spc="-1">
              <a:latin typeface="Arial"/>
            </a:endParaRPr>
          </a:p>
          <a:p>
            <a:pPr indent="0" algn="ctr">
              <a:lnSpc>
                <a:spcPct val="100000"/>
              </a:lnSpc>
              <a:buNone/>
            </a:pPr>
            <a:endParaRPr lang="hu-HU" sz="3200" b="0" strike="noStrike" spc="-1">
              <a:latin typeface="Arial"/>
            </a:endParaRPr>
          </a:p>
          <a:p>
            <a:pPr indent="0" algn="ctr">
              <a:lnSpc>
                <a:spcPct val="100000"/>
              </a:lnSpc>
              <a:buNone/>
            </a:pPr>
            <a:endParaRPr lang="hu-HU" sz="3200" b="0" strike="noStrike" spc="-1">
              <a:latin typeface="Arial"/>
            </a:endParaRPr>
          </a:p>
          <a:p>
            <a:pPr indent="0" algn="ctr">
              <a:lnSpc>
                <a:spcPct val="100000"/>
              </a:lnSpc>
              <a:buNone/>
            </a:pPr>
            <a:endParaRPr lang="hu-HU" sz="3200" b="0" strike="noStrike" spc="-1">
              <a:latin typeface="Arial"/>
            </a:endParaRPr>
          </a:p>
        </p:txBody>
      </p:sp>
      <p:sp>
        <p:nvSpPr>
          <p:cNvPr id="216" name="Téglalap 3"/>
          <p:cNvSpPr/>
          <p:nvPr/>
        </p:nvSpPr>
        <p:spPr>
          <a:xfrm>
            <a:off x="27000" y="4595760"/>
            <a:ext cx="99057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pic>
        <p:nvPicPr>
          <p:cNvPr id="217" name="Kép 216"/>
          <p:cNvPicPr/>
          <p:nvPr/>
        </p:nvPicPr>
        <p:blipFill>
          <a:blip r:embed="rId2"/>
          <a:stretch/>
        </p:blipFill>
        <p:spPr>
          <a:xfrm>
            <a:off x="3240000" y="1224000"/>
            <a:ext cx="3381840" cy="4509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/>
          <p:nvPr/>
        </p:nvSpPr>
        <p:spPr>
          <a:xfrm>
            <a:off x="8913600" y="5805360"/>
            <a:ext cx="99216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fld id="{3DF4AA1F-FB35-4C2C-8BF6-0027A21DD3A3}" type="slidenum"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13</a:t>
            </a:fld>
            <a:endParaRPr lang="hu-HU" sz="1400" b="0" strike="noStrike" spc="-1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0" y="76320"/>
            <a:ext cx="990540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strike="noStrike" spc="-1">
                <a:solidFill>
                  <a:srgbClr val="0D0147"/>
                </a:solidFill>
                <a:latin typeface="Arial"/>
                <a:ea typeface="DejaVu Sans"/>
              </a:rPr>
              <a:t>A jövő ...</a:t>
            </a:r>
            <a:endParaRPr lang="hu-HU" sz="3200" b="0" strike="noStrike" spc="-1">
              <a:latin typeface="Arial"/>
            </a:endParaRPr>
          </a:p>
        </p:txBody>
      </p:sp>
      <p:sp>
        <p:nvSpPr>
          <p:cNvPr id="220" name="Téglalap 1"/>
          <p:cNvSpPr/>
          <p:nvPr/>
        </p:nvSpPr>
        <p:spPr>
          <a:xfrm>
            <a:off x="992520" y="1196640"/>
            <a:ext cx="8064360" cy="26762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endParaRPr lang="hu-HU" sz="24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„Információvédelem menedzselése”</a:t>
            </a:r>
            <a:endParaRPr lang="hu-HU" sz="2400" b="0" strike="noStrike" spc="-1" dirty="0">
              <a:latin typeface="Arial"/>
            </a:endParaRPr>
          </a:p>
          <a:p>
            <a:endParaRPr lang="hu-HU" sz="24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/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lang="hu-HU" sz="2400" b="1" spc="-1" dirty="0">
                <a:solidFill>
                  <a:srgbClr val="000000"/>
                </a:solidFill>
                <a:latin typeface="Arial"/>
                <a:ea typeface="DejaVu Sans"/>
              </a:rPr>
              <a:t>IX.</a:t>
            </a:r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Szakmai Fórum</a:t>
            </a:r>
            <a:endParaRPr lang="hu-H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hu-HU" sz="24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2024. január 18.</a:t>
            </a:r>
            <a:endParaRPr lang="hu-H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/>
          <p:nvPr/>
        </p:nvSpPr>
        <p:spPr>
          <a:xfrm>
            <a:off x="8769600" y="6019920"/>
            <a:ext cx="55800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fld id="{68B9E1AE-C4EC-4C7A-96FE-7159C478D577}" type="slidenum"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</a:t>
            </a:fld>
            <a:endParaRPr lang="hu-HU" sz="1400" b="0" strike="noStrike" spc="-1">
              <a:latin typeface="Arial"/>
            </a:endParaRPr>
          </a:p>
        </p:txBody>
      </p:sp>
      <p:sp>
        <p:nvSpPr>
          <p:cNvPr id="178" name="TextShape 2"/>
          <p:cNvSpPr/>
          <p:nvPr/>
        </p:nvSpPr>
        <p:spPr>
          <a:xfrm>
            <a:off x="1523880" y="152280"/>
            <a:ext cx="80002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2800" b="1" strike="noStrike" spc="-1" dirty="0">
                <a:solidFill>
                  <a:srgbClr val="0D0147"/>
                </a:solidFill>
                <a:latin typeface="Arial"/>
                <a:ea typeface="DejaVu Sans"/>
              </a:rPr>
              <a:t>Túl a </a:t>
            </a:r>
            <a:r>
              <a:rPr lang="hu-HU" sz="2800" b="1" i="1" strike="noStrike" spc="-1" dirty="0">
                <a:solidFill>
                  <a:srgbClr val="0D0147"/>
                </a:solidFill>
                <a:latin typeface="Arial"/>
                <a:ea typeface="DejaVu Sans"/>
              </a:rPr>
              <a:t>századik</a:t>
            </a:r>
            <a:r>
              <a:rPr lang="hu-HU" sz="2800" b="1" strike="noStrike" spc="-1" dirty="0">
                <a:solidFill>
                  <a:srgbClr val="0D0147"/>
                </a:solidFill>
                <a:latin typeface="Arial"/>
                <a:ea typeface="DejaVu Sans"/>
              </a:rPr>
              <a:t> fórumon 2022-ben!</a:t>
            </a:r>
            <a:endParaRPr lang="hu-HU" sz="2800" b="0" strike="noStrike" spc="-1" dirty="0">
              <a:latin typeface="Arial"/>
            </a:endParaRPr>
          </a:p>
        </p:txBody>
      </p:sp>
      <p:sp>
        <p:nvSpPr>
          <p:cNvPr id="179" name="TextShape 3"/>
          <p:cNvSpPr/>
          <p:nvPr/>
        </p:nvSpPr>
        <p:spPr>
          <a:xfrm>
            <a:off x="1064520" y="1298880"/>
            <a:ext cx="8191080" cy="496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hu-H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2001-től óta „Értékteremtő munkacsoport”</a:t>
            </a:r>
            <a:endParaRPr lang="hu-HU" sz="2400" b="0" strike="noStrike" spc="-1">
              <a:latin typeface="Arial"/>
            </a:endParaRPr>
          </a:p>
          <a:p>
            <a:pPr marL="1257480" lvl="2" indent="-3430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MagiCom + Szenzor + magánszemélyek</a:t>
            </a:r>
            <a:endParaRPr lang="hu-HU" sz="2000" b="0" strike="noStrike" spc="-1">
              <a:latin typeface="Arial"/>
            </a:endParaRPr>
          </a:p>
          <a:p>
            <a:pPr marL="1257480" lvl="2" indent="-3430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BS7799 szabvány fordítás</a:t>
            </a:r>
            <a:endParaRPr lang="hu-HU" sz="2000" b="0" strike="noStrike" spc="-1">
              <a:latin typeface="Arial"/>
            </a:endParaRPr>
          </a:p>
          <a:p>
            <a:pPr marL="1257480" lvl="2" indent="-3430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oktatási tematikák készítése</a:t>
            </a:r>
            <a:endParaRPr lang="hu-H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hu-H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2004-ben 12 magánszemély megalakítja a</a:t>
            </a:r>
            <a:endParaRPr lang="hu-H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u-H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	 </a:t>
            </a:r>
            <a:r>
              <a:rPr lang="hu-H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Hétpecsét Információbiztonsági Egyesület</a:t>
            </a:r>
            <a:r>
              <a:rPr lang="hu-H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et</a:t>
            </a:r>
            <a:endParaRPr lang="hu-H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hu-H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Céljaink: </a:t>
            </a:r>
            <a:endParaRPr lang="hu-HU" sz="2400" b="0" strike="noStrike" spc="-1">
              <a:latin typeface="Arial"/>
            </a:endParaRPr>
          </a:p>
          <a:p>
            <a:pPr marL="1257480" lvl="2" indent="-3430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az információs társadalom biztonságának támogatása</a:t>
            </a:r>
            <a:endParaRPr lang="hu-HU" sz="2000" b="0" strike="noStrike" spc="-1">
              <a:latin typeface="Arial"/>
            </a:endParaRPr>
          </a:p>
          <a:p>
            <a:pPr marL="1257480" lvl="2" indent="-3430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az információvédelem kultúrájának és ismereteinek terjesztése, a tudatosság kialakítása</a:t>
            </a:r>
            <a:endParaRPr lang="hu-HU" sz="2000" b="0" strike="noStrike" spc="-1">
              <a:latin typeface="Arial"/>
            </a:endParaRPr>
          </a:p>
          <a:p>
            <a:pPr marL="1257480" lvl="2" indent="-3430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információvédelmi szakmai műhely létrehozása</a:t>
            </a:r>
            <a:endParaRPr lang="hu-H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/>
          <p:nvPr/>
        </p:nvSpPr>
        <p:spPr>
          <a:xfrm>
            <a:off x="8913600" y="5805360"/>
            <a:ext cx="99216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fld id="{A1B85246-554A-4F8C-A7CD-A37F96ECDF0A}" type="slidenum"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</a:t>
            </a:fld>
            <a:endParaRPr lang="hu-HU" sz="1400" b="0" strike="noStrike" spc="-1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0" y="76320"/>
            <a:ext cx="990540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strike="noStrike" spc="-1">
                <a:solidFill>
                  <a:srgbClr val="0D0147"/>
                </a:solidFill>
                <a:latin typeface="Arial"/>
                <a:ea typeface="DejaVu Sans"/>
              </a:rPr>
              <a:t>Fórumok </a:t>
            </a:r>
            <a:endParaRPr lang="hu-HU" sz="3200" b="0" strike="noStrike" spc="-1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1712520" y="780120"/>
            <a:ext cx="6976800" cy="504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endParaRPr lang="hu-HU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1438200" algn="l"/>
              </a:tabLst>
            </a:pPr>
            <a:r>
              <a:rPr lang="hu-H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Minden páratlan </a:t>
            </a: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1438200" algn="l"/>
              </a:tabLst>
            </a:pPr>
            <a:r>
              <a:rPr lang="hu-H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hónap</a:t>
            </a: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1438200" algn="l"/>
              </a:tabLst>
            </a:pPr>
            <a:r>
              <a:rPr lang="hu-H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(január, március, május, szeptember, november)</a:t>
            </a:r>
            <a:endParaRPr lang="hu-H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1438200" algn="l"/>
              </a:tabLst>
            </a:pPr>
            <a:r>
              <a:rPr lang="hu-H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1438200" algn="l"/>
              </a:tabLst>
            </a:pPr>
            <a:r>
              <a:rPr lang="hu-H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harmadik szerdája</a:t>
            </a: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1438200" algn="l"/>
              </a:tabLst>
            </a:pP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1438200" algn="l"/>
              </a:tabLst>
            </a:pPr>
            <a:r>
              <a:rPr lang="hu-H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 kivétel július!</a:t>
            </a: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1438200" algn="l"/>
              </a:tabLst>
            </a:pPr>
            <a:endParaRPr lang="hu-HU" sz="2800" b="0" strike="noStrike" spc="-1">
              <a:latin typeface="Arial"/>
            </a:endParaRPr>
          </a:p>
        </p:txBody>
      </p:sp>
      <p:pic>
        <p:nvPicPr>
          <p:cNvPr id="183" name="Picture 2"/>
          <p:cNvPicPr/>
          <p:nvPr/>
        </p:nvPicPr>
        <p:blipFill>
          <a:blip r:embed="rId3"/>
          <a:stretch/>
        </p:blipFill>
        <p:spPr>
          <a:xfrm>
            <a:off x="424080" y="1874160"/>
            <a:ext cx="4376520" cy="4219200"/>
          </a:xfrm>
          <a:prstGeom prst="rect">
            <a:avLst/>
          </a:prstGeom>
          <a:ln w="0">
            <a:noFill/>
          </a:ln>
        </p:spPr>
      </p:pic>
      <p:pic>
        <p:nvPicPr>
          <p:cNvPr id="184" name="Kép 5" descr="A képen aláírás, leállítás, függő, személyek látható&#10;&#10;Automatikusan generált leírás"/>
          <p:cNvPicPr/>
          <p:nvPr/>
        </p:nvPicPr>
        <p:blipFill>
          <a:blip r:embed="rId4"/>
          <a:stretch/>
        </p:blipFill>
        <p:spPr>
          <a:xfrm>
            <a:off x="6850800" y="3193920"/>
            <a:ext cx="2589840" cy="2626560"/>
          </a:xfrm>
          <a:prstGeom prst="rect">
            <a:avLst/>
          </a:prstGeom>
          <a:ln w="0">
            <a:noFill/>
          </a:ln>
        </p:spPr>
      </p:pic>
      <p:sp>
        <p:nvSpPr>
          <p:cNvPr id="185" name="Szövegdoboz 1"/>
          <p:cNvSpPr/>
          <p:nvPr/>
        </p:nvSpPr>
        <p:spPr>
          <a:xfrm>
            <a:off x="7401240" y="3933000"/>
            <a:ext cx="1511640" cy="1106542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hu-HU" sz="6600" b="1" strike="noStrike" spc="-1" dirty="0">
                <a:solidFill>
                  <a:srgbClr val="C00000"/>
                </a:solidFill>
                <a:latin typeface="Bernard MT Condensed"/>
                <a:ea typeface="DejaVu Sans"/>
              </a:rPr>
              <a:t>1</a:t>
            </a:r>
            <a:r>
              <a:rPr lang="hu-HU" sz="1000" b="1" strike="noStrike" spc="-1" dirty="0">
                <a:solidFill>
                  <a:srgbClr val="C00000"/>
                </a:solidFill>
                <a:latin typeface="Bernard MT Condensed"/>
                <a:ea typeface="DejaVu Sans"/>
              </a:rPr>
              <a:t> </a:t>
            </a:r>
            <a:r>
              <a:rPr lang="hu-HU" sz="6600" b="1" strike="noStrike" spc="-1" dirty="0">
                <a:solidFill>
                  <a:srgbClr val="C00000"/>
                </a:solidFill>
                <a:latin typeface="Bernard MT Condensed"/>
                <a:ea typeface="DejaVu Sans"/>
              </a:rPr>
              <a:t>08</a:t>
            </a:r>
            <a:endParaRPr lang="hu-HU" sz="6600" b="0" strike="noStrike" spc="-1" dirty="0">
              <a:latin typeface="Arial"/>
            </a:endParaRPr>
          </a:p>
        </p:txBody>
      </p:sp>
      <p:sp>
        <p:nvSpPr>
          <p:cNvPr id="186" name="Szövegdoboz 2"/>
          <p:cNvSpPr/>
          <p:nvPr/>
        </p:nvSpPr>
        <p:spPr>
          <a:xfrm>
            <a:off x="6484320" y="5157360"/>
            <a:ext cx="3497666" cy="521766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hu-HU" sz="2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2023. november 15.</a:t>
            </a:r>
            <a:endParaRPr lang="hu-HU" sz="2800" b="0" strike="noStrike" spc="-1" dirty="0">
              <a:latin typeface="Arial"/>
            </a:endParaRPr>
          </a:p>
        </p:txBody>
      </p:sp>
      <p:pic>
        <p:nvPicPr>
          <p:cNvPr id="187" name="Kép 8" descr="A képen aláírás, leállítás, függő, személyek látható&#10;&#10;Automatikusan generált leírás"/>
          <p:cNvPicPr/>
          <p:nvPr/>
        </p:nvPicPr>
        <p:blipFill>
          <a:blip r:embed="rId5"/>
          <a:stretch/>
        </p:blipFill>
        <p:spPr>
          <a:xfrm>
            <a:off x="5033880" y="4866120"/>
            <a:ext cx="1209960" cy="1227240"/>
          </a:xfrm>
          <a:prstGeom prst="rect">
            <a:avLst/>
          </a:prstGeom>
          <a:ln w="0">
            <a:noFill/>
          </a:ln>
        </p:spPr>
      </p:pic>
      <p:sp>
        <p:nvSpPr>
          <p:cNvPr id="188" name="Szövegdoboz 9"/>
          <p:cNvSpPr/>
          <p:nvPr/>
        </p:nvSpPr>
        <p:spPr>
          <a:xfrm>
            <a:off x="5312880" y="5271480"/>
            <a:ext cx="647640" cy="82116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2400" b="1" strike="noStrike" spc="-1">
                <a:solidFill>
                  <a:srgbClr val="C00000"/>
                </a:solidFill>
                <a:latin typeface="Bernard MT Condensed"/>
                <a:ea typeface="DejaVu Sans"/>
              </a:rPr>
              <a:t>100</a:t>
            </a:r>
            <a:endParaRPr lang="hu-H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735200" y="836640"/>
            <a:ext cx="7128360" cy="112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hu-HU" sz="3600" b="1" strike="noStrike" spc="-1">
                <a:latin typeface="Arial"/>
              </a:rPr>
              <a:t>Köszönjük a kitartó támogatást, </a:t>
            </a:r>
            <a:br>
              <a:rPr sz="3600"/>
            </a:br>
            <a:r>
              <a:rPr lang="hu-HU" sz="3600" b="1" strike="noStrike" spc="-1">
                <a:latin typeface="Arial"/>
              </a:rPr>
              <a:t>hiszen nélkülük nem léteznénk:</a:t>
            </a:r>
            <a:endParaRPr lang="hu-H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Szövegdoboz 15"/>
          <p:cNvSpPr/>
          <p:nvPr/>
        </p:nvSpPr>
        <p:spPr>
          <a:xfrm>
            <a:off x="704520" y="2122200"/>
            <a:ext cx="6336360" cy="9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hu-H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30+ magán pártoló tag! </a:t>
            </a:r>
            <a:endParaRPr lang="hu-H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u-H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…és 13+ céges pártoló tagunk! </a:t>
            </a:r>
            <a:endParaRPr lang="hu-HU" sz="2800" b="0" strike="noStrike" spc="-1">
              <a:latin typeface="Arial"/>
            </a:endParaRPr>
          </a:p>
        </p:txBody>
      </p:sp>
      <p:pic>
        <p:nvPicPr>
          <p:cNvPr id="191" name="Picture 2" descr="http://hirlevel.mediacenter.hu/usrkepek/hetpecset/20220514_tamogatoi_logok.png"/>
          <p:cNvPicPr/>
          <p:nvPr/>
        </p:nvPicPr>
        <p:blipFill>
          <a:blip r:embed="rId2"/>
          <a:stretch/>
        </p:blipFill>
        <p:spPr>
          <a:xfrm>
            <a:off x="1048680" y="3357000"/>
            <a:ext cx="7478280" cy="2232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4520" y="1700640"/>
            <a:ext cx="9360720" cy="374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Az</a:t>
            </a:r>
            <a:br>
              <a:rPr sz="2400" dirty="0"/>
            </a:br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„Év információbiztonsági újságírója” </a:t>
            </a:r>
            <a:br>
              <a:rPr sz="2400" dirty="0"/>
            </a:br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(2006 óta)</a:t>
            </a:r>
            <a:br>
              <a:rPr sz="2400" dirty="0"/>
            </a:br>
            <a:br>
              <a:rPr sz="2400" dirty="0"/>
            </a:br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és az</a:t>
            </a:r>
            <a:br>
              <a:rPr sz="2400" dirty="0"/>
            </a:br>
            <a:br>
              <a:rPr sz="2400" dirty="0"/>
            </a:br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„Év információvédelmi dolgozata” </a:t>
            </a:r>
            <a:br>
              <a:rPr sz="2400" dirty="0"/>
            </a:br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(2006 illetve 2007 óta)</a:t>
            </a:r>
            <a:br>
              <a:rPr sz="2400" dirty="0"/>
            </a:br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cím elnyerésére</a:t>
            </a:r>
            <a:br>
              <a:rPr sz="2400" dirty="0"/>
            </a:br>
            <a:br>
              <a:rPr sz="2400" dirty="0"/>
            </a:br>
            <a:br>
              <a:rPr sz="1800" dirty="0"/>
            </a:br>
            <a:r>
              <a:rPr lang="hu-HU" sz="2000" b="1" strike="noStrike" spc="-1" dirty="0">
                <a:latin typeface="Arial"/>
                <a:ea typeface="DejaVu Sans"/>
              </a:rPr>
              <a:t>CPE pontok</a:t>
            </a:r>
            <a:endParaRPr lang="hu-H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704520" y="2277000"/>
            <a:ext cx="9000720" cy="338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194" name="CustomShape 2"/>
          <p:cNvSpPr/>
          <p:nvPr/>
        </p:nvSpPr>
        <p:spPr>
          <a:xfrm>
            <a:off x="0" y="76320"/>
            <a:ext cx="990540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strike="noStrike" spc="-1" dirty="0">
                <a:solidFill>
                  <a:srgbClr val="0D0147"/>
                </a:solidFill>
                <a:latin typeface="Arial"/>
                <a:ea typeface="DejaVu Sans"/>
              </a:rPr>
              <a:t>Szakmai elismerések</a:t>
            </a:r>
            <a:endParaRPr lang="hu-HU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/>
          <p:nvPr/>
        </p:nvSpPr>
        <p:spPr>
          <a:xfrm>
            <a:off x="8625240" y="6019920"/>
            <a:ext cx="70236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fld id="{A6FCF819-23B8-4359-9A4E-B0A05EBA4A4B}" type="slidenum"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</a:t>
            </a:fld>
            <a:endParaRPr lang="hu-HU" sz="1400" b="0" strike="noStrike" spc="-1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1374840" y="60120"/>
            <a:ext cx="792036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b="1" strike="noStrike" spc="-1">
                <a:solidFill>
                  <a:srgbClr val="0D0147"/>
                </a:solidFill>
                <a:latin typeface="Arial"/>
                <a:ea typeface="DejaVu Sans"/>
              </a:rPr>
              <a:t>EDDIGI NYERTESEK(2006-tól)</a:t>
            </a:r>
            <a:endParaRPr lang="hu-HU" sz="2400" b="0" strike="noStrike" spc="-1">
              <a:latin typeface="Arial"/>
            </a:endParaRPr>
          </a:p>
        </p:txBody>
      </p:sp>
      <p:sp>
        <p:nvSpPr>
          <p:cNvPr id="199" name="Text Box 4"/>
          <p:cNvSpPr/>
          <p:nvPr/>
        </p:nvSpPr>
        <p:spPr>
          <a:xfrm>
            <a:off x="0" y="776880"/>
            <a:ext cx="9905760" cy="59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1280" indent="-336600">
              <a:lnSpc>
                <a:spcPct val="100000"/>
              </a:lnSpc>
              <a:tabLst>
                <a:tab pos="0" algn="l"/>
              </a:tabLst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		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2006 - Czirkos Zoltán (BMGE) - P2P alapú biztonsági szoftver kifejlesztése</a:t>
            </a:r>
            <a:endParaRPr lang="hu-HU" sz="1100" b="0" strike="noStrike" spc="-1" dirty="0">
              <a:latin typeface="Arial"/>
            </a:endParaRPr>
          </a:p>
          <a:p>
            <a:pPr marL="2152800" indent="-71424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2007 - Gulyás Gábor György (BMGE) - Anonim csevegő szolgáltatás vizsgálata hagyományos és mobil környezetben</a:t>
            </a:r>
            <a:endParaRPr lang="hu-HU" sz="1100" b="0" strike="noStrike" spc="-1" dirty="0">
              <a:latin typeface="Arial"/>
            </a:endParaRPr>
          </a:p>
          <a:p>
            <a:pPr marL="2152800" indent="-71424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2007 – Árva-Szabó Péter (PTE) - Munkavállalói személyes adatok kezelésének gyakorlati problémái</a:t>
            </a:r>
            <a:endParaRPr lang="hu-HU" sz="1100" b="0" strike="noStrike" spc="-1" dirty="0">
              <a:latin typeface="Arial"/>
            </a:endParaRPr>
          </a:p>
          <a:p>
            <a:pPr marL="2152800" indent="-71424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2008 - Cserbák Márton (BMGE) - „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Lightweight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” biztonsági megoldás rádiófrekvenciás azonosítással támogatott elektronikus kereskedelmi környezetben</a:t>
            </a:r>
            <a:endParaRPr lang="hu-HU" sz="1100" b="0" strike="noStrike" spc="-1" dirty="0">
              <a:latin typeface="Arial"/>
            </a:endParaRPr>
          </a:p>
          <a:p>
            <a:pPr marL="2152800" indent="-71424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2008 –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Gábri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Máté (ZMNE) – Az információ hatása a XXI. század biztonságára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2009 – Ravasz Csaba (DF) – Digitális aláírás megvalósítása vállalati környezetben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2009 – Horváth Bence (BCE) –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Identity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management (Üzleti előnyök – technológiai kockázatok)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2010 – Füzesi Tamás (BCE) – Hálózati biztonság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2010 – Paulik Tamás (BMGE) – Kliensoldali webes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tartalomtitkosító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eszköz készítése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2011 – Besenyei Tamás  (BMGE) – A webes tartalmakban alkalmazható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szteganográfiai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módszerek vizsgálata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2012 – Boda Károlynak (BMGE) – Böngészőfüggetlen rendszerujjlenyomat, mint webes nyomkövetési módszer kidolgozása és vizsgálata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2013 –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Paráda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István (NKE) -  A hálózatbiztonság vizsgálata a hálózati eszközöket érintő támadások gyakorlati szimulációin keresztül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2013 –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Dinya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Péter (BCE) –  Jelszavak használatával kapcsolatos megoldások, módszerek és szokások elemzése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2014 – Szerencsés Ákos (BMGE) – Webes egér hőtérképek készítése és elemzése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2015 – Szegedi Péter (NKE) -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Kriptoeszköz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előállítása és alkalmazásának lehetőségei a Magyar Honvédségben(BSC)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Simon Benedek (BMGE) - Strukturális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deanonimizációs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algoritmusok elemzése és fejlesztése (MSC)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2016 – Gyebnár Gergő (NKE) - A kibervédelem rendszere a magyar és a globális kibertérben és 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Borókai Bence (PPKE) - Kritikus infrastruktúrák biztonsági szabályozása; egy Kiberbiztonsági Műveleti Központ (CSOC) megtervezése (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BSc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Tóth Géza (ÓE) -  Biztonsági kiegészítések szolgáltatás orientált architektúrák Enterprise Service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Bus-on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keresztüli kommunikációjához (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MSc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2017 – Kovács Zoltán  (BMGE) - Webes Nyomkövetési Trendek Vizsgálata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Beláz Annamária (NKE) - A magyar kibervédelmi szabályozás továbbfejlesztésének lehetőségei, Különös tekintettel a stratégiaalkotásra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2018 –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Podholiczki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Evelin (NKE) -  Az információbiztonság felelős szerepe egy közigazgatási szervnél. Biztonságban vannak egészségügyi adataink? (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BSc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 Legárd Ildikó (NKE) - Az elektronikus információbiztonság-tudatosság és tudatosítás jelenlegi helyzete, lehetőségei és kihívásai a közszolgálatban (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MSc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2019 -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Dominguez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Zoltán és Villányi Bálint (BME) DNS Alapú Információvédelem az okos eszközök világában (BSC)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Kékessy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Ágnes (PE) „Az információbiztonság- tudatosság vizsgálata (MSC)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2020 - Toppantó Tamás (BME) Beépített adatvédelem vizsgálata </a:t>
            </a: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biometrikus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azonosítókat kezelő kamerás rendszerekhez  (BSC)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Szikszai Marcell (ME) - ORWELL MÁR KÍNÁBAN IS? A TÁRSADALMI KREDITRENDSZEREK (MSC)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2021 - Fehér Tamás (BCE) Információbiztonság irányítási rendszer alapelvek alkalmazása okosotthon környezetben (BSC)</a:t>
            </a:r>
            <a:br>
              <a:rPr sz="1100" dirty="0"/>
            </a:br>
            <a:r>
              <a:rPr lang="hu-HU" sz="11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Csiktusnády</a:t>
            </a: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-Kiss Kenéz (BME) Szabadon hozzáférhető arcfelismerési könyvtárak adatvédelmi szempontú vizsgálata (BSC)</a:t>
            </a:r>
            <a:br>
              <a:rPr sz="1100" dirty="0"/>
            </a:br>
            <a:r>
              <a:rPr lang="hu-HU" sz="11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Bódis Péter (NKE) Az információbiztonság tudatosításának automatizált lehetősége. (SZT)</a:t>
            </a: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endParaRPr lang="hu-HU" sz="1100" b="0" strike="noStrike" spc="-1" dirty="0">
              <a:latin typeface="Arial"/>
            </a:endParaRPr>
          </a:p>
          <a:p>
            <a:pPr marL="633240" indent="-628560">
              <a:lnSpc>
                <a:spcPct val="100000"/>
              </a:lnSpc>
              <a:tabLst>
                <a:tab pos="0" algn="l"/>
              </a:tabLst>
            </a:pPr>
            <a:endParaRPr lang="hu-HU" sz="1100" b="0" strike="noStrike" spc="-1" dirty="0">
              <a:latin typeface="Arial"/>
            </a:endParaRPr>
          </a:p>
          <a:p>
            <a:pPr marL="1828800" indent="-628560">
              <a:lnSpc>
                <a:spcPct val="100000"/>
              </a:lnSpc>
              <a:spcBef>
                <a:spcPts val="349"/>
              </a:spcBef>
              <a:tabLst>
                <a:tab pos="914400" algn="l"/>
                <a:tab pos="1362240" algn="l"/>
                <a:tab pos="1811160" algn="l"/>
                <a:tab pos="2260440" algn="l"/>
                <a:tab pos="2709720" algn="l"/>
                <a:tab pos="3159000" algn="l"/>
                <a:tab pos="3608280" algn="l"/>
                <a:tab pos="4057560" algn="l"/>
                <a:tab pos="4506840" algn="l"/>
                <a:tab pos="4956120" algn="l"/>
                <a:tab pos="5405400" algn="l"/>
                <a:tab pos="5854680" algn="l"/>
                <a:tab pos="6303960" algn="l"/>
                <a:tab pos="6753240" algn="l"/>
                <a:tab pos="7202520" algn="l"/>
                <a:tab pos="7651800" algn="l"/>
                <a:tab pos="8101080" algn="l"/>
                <a:tab pos="8550360" algn="l"/>
                <a:tab pos="8999640" algn="l"/>
                <a:tab pos="9448920" algn="l"/>
                <a:tab pos="9898200" algn="l"/>
              </a:tabLst>
            </a:pPr>
            <a:endParaRPr lang="hu-HU" sz="1400" b="0" strike="noStrike" spc="-1" dirty="0">
              <a:latin typeface="Arial"/>
            </a:endParaRPr>
          </a:p>
          <a:p>
            <a:pPr marL="1828800" indent="-628560">
              <a:lnSpc>
                <a:spcPct val="100000"/>
              </a:lnSpc>
              <a:spcBef>
                <a:spcPts val="349"/>
              </a:spcBef>
              <a:tabLst>
                <a:tab pos="914400" algn="l"/>
                <a:tab pos="1362240" algn="l"/>
                <a:tab pos="1811160" algn="l"/>
                <a:tab pos="2260440" algn="l"/>
                <a:tab pos="2709720" algn="l"/>
                <a:tab pos="3159000" algn="l"/>
                <a:tab pos="3608280" algn="l"/>
                <a:tab pos="4057560" algn="l"/>
                <a:tab pos="4506840" algn="l"/>
                <a:tab pos="4956120" algn="l"/>
                <a:tab pos="5405400" algn="l"/>
                <a:tab pos="5854680" algn="l"/>
                <a:tab pos="6303960" algn="l"/>
                <a:tab pos="6753240" algn="l"/>
                <a:tab pos="7202520" algn="l"/>
                <a:tab pos="7651800" algn="l"/>
                <a:tab pos="8101080" algn="l"/>
                <a:tab pos="8550360" algn="l"/>
                <a:tab pos="8999640" algn="l"/>
                <a:tab pos="9448920" algn="l"/>
                <a:tab pos="9898200" algn="l"/>
              </a:tabLst>
            </a:pPr>
            <a:endParaRPr lang="hu-HU" sz="1050" b="0" strike="noStrike" spc="-1" dirty="0">
              <a:latin typeface="Arial"/>
            </a:endParaRPr>
          </a:p>
          <a:p>
            <a:pPr marL="341280" indent="-3366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hu-HU" sz="1100" b="0" strike="noStrike" spc="-1" dirty="0">
              <a:latin typeface="Arial"/>
            </a:endParaRPr>
          </a:p>
          <a:p>
            <a:pPr marL="1828800" indent="-336600">
              <a:lnSpc>
                <a:spcPct val="100000"/>
              </a:lnSpc>
              <a:spcBef>
                <a:spcPts val="400"/>
              </a:spcBef>
              <a:tabLst>
                <a:tab pos="914400" algn="l"/>
                <a:tab pos="1362240" algn="l"/>
                <a:tab pos="1811160" algn="l"/>
                <a:tab pos="2260440" algn="l"/>
                <a:tab pos="2709720" algn="l"/>
                <a:tab pos="3159000" algn="l"/>
                <a:tab pos="3608280" algn="l"/>
                <a:tab pos="4057560" algn="l"/>
                <a:tab pos="4506840" algn="l"/>
                <a:tab pos="4956120" algn="l"/>
                <a:tab pos="5405400" algn="l"/>
                <a:tab pos="5854680" algn="l"/>
                <a:tab pos="6303960" algn="l"/>
                <a:tab pos="6753240" algn="l"/>
                <a:tab pos="7202520" algn="l"/>
                <a:tab pos="7651800" algn="l"/>
                <a:tab pos="8101080" algn="l"/>
                <a:tab pos="8550360" algn="l"/>
                <a:tab pos="8999640" algn="l"/>
                <a:tab pos="9448920" algn="l"/>
                <a:tab pos="9898200" algn="l"/>
              </a:tabLst>
            </a:pPr>
            <a:endParaRPr lang="hu-HU" sz="1100" b="0" strike="noStrike" spc="-1" dirty="0">
              <a:latin typeface="Arial"/>
            </a:endParaRPr>
          </a:p>
          <a:p>
            <a:pPr marL="1828800" indent="-336600">
              <a:lnSpc>
                <a:spcPct val="100000"/>
              </a:lnSpc>
              <a:spcBef>
                <a:spcPts val="400"/>
              </a:spcBef>
              <a:tabLst>
                <a:tab pos="914400" algn="l"/>
                <a:tab pos="1362240" algn="l"/>
                <a:tab pos="1811160" algn="l"/>
                <a:tab pos="2260440" algn="l"/>
                <a:tab pos="2709720" algn="l"/>
                <a:tab pos="3159000" algn="l"/>
                <a:tab pos="3608280" algn="l"/>
                <a:tab pos="4057560" algn="l"/>
                <a:tab pos="4506840" algn="l"/>
                <a:tab pos="4956120" algn="l"/>
                <a:tab pos="5405400" algn="l"/>
                <a:tab pos="5854680" algn="l"/>
                <a:tab pos="6303960" algn="l"/>
                <a:tab pos="6753240" algn="l"/>
                <a:tab pos="7202520" algn="l"/>
                <a:tab pos="7651800" algn="l"/>
                <a:tab pos="8101080" algn="l"/>
                <a:tab pos="8550360" algn="l"/>
                <a:tab pos="8999640" algn="l"/>
                <a:tab pos="9448920" algn="l"/>
                <a:tab pos="9898200" algn="l"/>
              </a:tabLst>
            </a:pPr>
            <a:endParaRPr lang="hu-HU" sz="1100" b="0" strike="noStrike" spc="-1" dirty="0">
              <a:latin typeface="Arial"/>
            </a:endParaRPr>
          </a:p>
          <a:p>
            <a:pPr marL="1371600" indent="-336600">
              <a:lnSpc>
                <a:spcPct val="100000"/>
              </a:lnSpc>
              <a:spcBef>
                <a:spcPts val="400"/>
              </a:spcBef>
              <a:tabLst>
                <a:tab pos="914400" algn="l"/>
                <a:tab pos="1362240" algn="l"/>
                <a:tab pos="1811160" algn="l"/>
                <a:tab pos="2260440" algn="l"/>
                <a:tab pos="2709720" algn="l"/>
                <a:tab pos="3159000" algn="l"/>
                <a:tab pos="3608280" algn="l"/>
                <a:tab pos="4057560" algn="l"/>
                <a:tab pos="4506840" algn="l"/>
                <a:tab pos="4956120" algn="l"/>
                <a:tab pos="5405400" algn="l"/>
                <a:tab pos="5854680" algn="l"/>
                <a:tab pos="6303960" algn="l"/>
                <a:tab pos="6753240" algn="l"/>
                <a:tab pos="7202520" algn="l"/>
                <a:tab pos="7651800" algn="l"/>
                <a:tab pos="8101080" algn="l"/>
                <a:tab pos="8550360" algn="l"/>
                <a:tab pos="8999640" algn="l"/>
                <a:tab pos="9448920" algn="l"/>
                <a:tab pos="9898200" algn="l"/>
              </a:tabLst>
            </a:pPr>
            <a:endParaRPr lang="hu-HU" sz="1100" b="0" strike="noStrike" spc="-1" dirty="0">
              <a:latin typeface="Arial"/>
            </a:endParaRPr>
          </a:p>
          <a:p>
            <a:pPr marL="741240" indent="-27936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endParaRPr lang="hu-HU" sz="1600" b="0" strike="noStrike" spc="-1" dirty="0">
              <a:latin typeface="Arial"/>
            </a:endParaRPr>
          </a:p>
          <a:p>
            <a:pPr marL="341280" indent="-33660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endParaRPr lang="hu-HU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3"/>
          <p:cNvSpPr/>
          <p:nvPr/>
        </p:nvSpPr>
        <p:spPr>
          <a:xfrm>
            <a:off x="704520" y="2277000"/>
            <a:ext cx="9000720" cy="338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sp>
        <p:nvSpPr>
          <p:cNvPr id="194" name="CustomShape 2"/>
          <p:cNvSpPr/>
          <p:nvPr/>
        </p:nvSpPr>
        <p:spPr>
          <a:xfrm>
            <a:off x="0" y="76320"/>
            <a:ext cx="990540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strike="noStrike" spc="-1" dirty="0">
                <a:solidFill>
                  <a:srgbClr val="0D0147"/>
                </a:solidFill>
                <a:latin typeface="Arial"/>
                <a:ea typeface="DejaVu Sans"/>
              </a:rPr>
              <a:t>Szakmai elismerések</a:t>
            </a:r>
            <a:endParaRPr lang="hu-HU" sz="3200" b="0" strike="noStrike" spc="-1" dirty="0">
              <a:latin typeface="Arial"/>
            </a:endParaRPr>
          </a:p>
        </p:txBody>
      </p:sp>
      <p:pic>
        <p:nvPicPr>
          <p:cNvPr id="2050" name="Picture 2" descr="graphical user interface, application">
            <a:extLst>
              <a:ext uri="{FF2B5EF4-FFF2-40B4-BE49-F238E27FC236}">
                <a16:creationId xmlns:a16="http://schemas.microsoft.com/office/drawing/2014/main" id="{FB639559-A7CA-0955-3DDB-C325D33DD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080"/>
            <a:ext cx="9905400" cy="565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43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/>
          <p:nvPr/>
        </p:nvSpPr>
        <p:spPr>
          <a:xfrm>
            <a:off x="8913600" y="5805360"/>
            <a:ext cx="99216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fld id="{A88327CE-573B-4419-9D55-7E88A341EA7E}" type="slidenum"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8</a:t>
            </a:fld>
            <a:endParaRPr lang="hu-HU" sz="1400" b="0" strike="noStrike" spc="-1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0" y="76320"/>
            <a:ext cx="990540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strike="noStrike" spc="-1" dirty="0">
                <a:solidFill>
                  <a:srgbClr val="0D0147"/>
                </a:solidFill>
                <a:latin typeface="Arial"/>
                <a:ea typeface="DejaVu Sans"/>
              </a:rPr>
              <a:t>TÁRSRENDEZVÉNYEK</a:t>
            </a:r>
            <a:endParaRPr lang="hu-HU" sz="3200" b="0" strike="noStrike" spc="-1" dirty="0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0" y="875071"/>
            <a:ext cx="9906000" cy="52899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	HTE – EIVOK </a:t>
            </a: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dirty="0">
                <a:solidFill>
                  <a:srgbClr val="660000"/>
                </a:solidFill>
                <a:latin typeface="Open Sans" panose="020B0606030504020204" pitchFamily="34" charset="0"/>
              </a:rPr>
              <a:t>		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( 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  <a:hlinkClick r:id="rId3"/>
              </a:rPr>
              <a:t>https://www.hte.hu/informaciobiztonsagi-szakosztaly-eivok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)</a:t>
            </a: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	EIVOK-39. Információbiztonság aktuális kihívása – 2023-10-25 (Pécs)</a:t>
            </a: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	EIVOK-40. Információbiztonsági Szakmai Fórum – 2023-11-22	(NKE)</a:t>
            </a: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ISACA </a:t>
            </a:r>
          </a:p>
          <a:p>
            <a:pPr algn="l"/>
            <a:r>
              <a:rPr lang="hu-HU" sz="1400" b="1" dirty="0">
                <a:solidFill>
                  <a:srgbClr val="660000"/>
                </a:solidFill>
                <a:latin typeface="Open Sans" panose="020B0606030504020204" pitchFamily="34" charset="0"/>
              </a:rPr>
              <a:t>		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( 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  <a:hlinkClick r:id="rId4"/>
              </a:rPr>
              <a:t>https://engage.isaca.org/budapestchapter/isaca-masodik-szerda/2023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)</a:t>
            </a: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	ISACA </a:t>
            </a:r>
            <a:r>
              <a:rPr lang="hu-HU" sz="1400" b="1" i="1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második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szerdák </a:t>
            </a: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	2023-11-08 - Visszatérő kihívások és aktuális trendek a felhőbiztonságban</a:t>
            </a: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WITSEC </a:t>
            </a:r>
          </a:p>
          <a:p>
            <a:pPr algn="l"/>
            <a:r>
              <a:rPr lang="hu-HU" sz="1400" b="1" dirty="0">
                <a:solidFill>
                  <a:srgbClr val="660000"/>
                </a:solidFill>
                <a:latin typeface="Open Sans" panose="020B0606030504020204" pitchFamily="34" charset="0"/>
              </a:rPr>
              <a:t>		</a:t>
            </a:r>
            <a:r>
              <a:rPr lang="hu-HU" sz="1400" b="1" dirty="0">
                <a:solidFill>
                  <a:srgbClr val="660000"/>
                </a:solidFill>
                <a:latin typeface="Open Sans" panose="020B0606030504020204" pitchFamily="34" charset="0"/>
                <a:hlinkClick r:id="rId5"/>
              </a:rPr>
              <a:t>https://www.witsec.hu/hu/content/bemutatkozas</a:t>
            </a:r>
            <a:r>
              <a:rPr lang="hu-HU" sz="1400" b="1" dirty="0">
                <a:solidFill>
                  <a:srgbClr val="660000"/>
                </a:solidFill>
                <a:latin typeface="Open Sans" panose="020B0606030504020204" pitchFamily="34" charset="0"/>
              </a:rPr>
              <a:t> </a:t>
            </a: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r>
              <a:rPr lang="hu-HU" sz="1400" b="1" dirty="0">
                <a:solidFill>
                  <a:srgbClr val="660000"/>
                </a:solidFill>
                <a:latin typeface="Open Sans" panose="020B0606030504020204" pitchFamily="34" charset="0"/>
              </a:rPr>
              <a:t>		2023-11-18 WITSEC szakmai nap – TELEKOM székház</a:t>
            </a: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MADAT</a:t>
            </a: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	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  <a:hlinkClick r:id="rId6"/>
              </a:rPr>
              <a:t>https://madat.hu/</a:t>
            </a:r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	2023-11-18 - 81. Data Facto Adatműhely: Jogalapok alkalmazásának gyakorlati kérdései</a:t>
            </a:r>
          </a:p>
        </p:txBody>
      </p: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59C90604-974F-9E44-409E-73956D941E7B}"/>
              </a:ext>
            </a:extLst>
          </p:cNvPr>
          <p:cNvCxnSpPr>
            <a:cxnSpLocks/>
          </p:cNvCxnSpPr>
          <p:nvPr/>
        </p:nvCxnSpPr>
        <p:spPr>
          <a:xfrm>
            <a:off x="-600" y="2573131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13AA4E1B-6137-F327-3992-5874BBDD6EAA}"/>
              </a:ext>
            </a:extLst>
          </p:cNvPr>
          <p:cNvCxnSpPr>
            <a:cxnSpLocks/>
          </p:cNvCxnSpPr>
          <p:nvPr/>
        </p:nvCxnSpPr>
        <p:spPr>
          <a:xfrm>
            <a:off x="126749" y="3991800"/>
            <a:ext cx="99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A2519E80-1BB0-E983-6A70-21DB706A2676}"/>
              </a:ext>
            </a:extLst>
          </p:cNvPr>
          <p:cNvCxnSpPr>
            <a:cxnSpLocks/>
          </p:cNvCxnSpPr>
          <p:nvPr/>
        </p:nvCxnSpPr>
        <p:spPr>
          <a:xfrm>
            <a:off x="0" y="501615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/>
          <p:nvPr/>
        </p:nvSpPr>
        <p:spPr>
          <a:xfrm>
            <a:off x="8913600" y="5805360"/>
            <a:ext cx="99216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fld id="{A88327CE-573B-4419-9D55-7E88A341EA7E}" type="slidenum"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9</a:t>
            </a:fld>
            <a:endParaRPr lang="hu-HU" sz="1400" b="0" strike="noStrike" spc="-1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0" y="76320"/>
            <a:ext cx="990540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strike="noStrike" spc="-1" dirty="0">
                <a:solidFill>
                  <a:srgbClr val="0D0147"/>
                </a:solidFill>
                <a:latin typeface="Arial"/>
                <a:ea typeface="DejaVu Sans"/>
              </a:rPr>
              <a:t>A 108. (2023.11.15) fórum programja 2/1</a:t>
            </a:r>
            <a:endParaRPr lang="hu-HU" sz="3200" b="0" strike="noStrike" spc="-1" dirty="0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1424520" y="875071"/>
            <a:ext cx="8481480" cy="52899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09.30 – 10.00 Érkezés, regisztráció</a:t>
            </a:r>
          </a:p>
          <a:p>
            <a:pPr algn="l"/>
            <a:endParaRPr lang="hu-HU" sz="1400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10.00 – 11.30 Köszöntő és bevezető gondolatok - Aktualitások az információvédelem területén</a:t>
            </a:r>
            <a:endParaRPr lang="hu-HU" sz="1400" b="0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</a:t>
            </a:r>
          </a:p>
          <a:p>
            <a:pPr algn="l"/>
            <a:r>
              <a:rPr lang="hu-HU" sz="1400" dirty="0">
                <a:solidFill>
                  <a:srgbClr val="660000"/>
                </a:solidFill>
                <a:latin typeface="Open Sans" panose="020B0606030504020204" pitchFamily="34" charset="0"/>
              </a:rPr>
              <a:t>	</a:t>
            </a:r>
            <a:r>
              <a:rPr lang="hu-HU" sz="1400" b="0" i="1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Jerabek György</a:t>
            </a:r>
            <a:r>
              <a:rPr lang="hu-HU" sz="14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(Hétpecsét Egyesület) titkár</a:t>
            </a: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Kiberbiztonsági válsághelyzetek kommunikációjának hatása a munkahelyi 	tudatosságra az egészségügyben</a:t>
            </a: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</a:t>
            </a:r>
            <a:r>
              <a:rPr lang="hu-HU" sz="1400" i="1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Farkas János</a:t>
            </a:r>
            <a:r>
              <a:rPr lang="hu-HU" sz="140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 (Bács-Kiskun Vármegyei Oktatókórház) információbiztonsági felelős</a:t>
            </a:r>
          </a:p>
          <a:p>
            <a:pPr algn="l"/>
            <a:endParaRPr lang="hu-HU" sz="1400" b="1" dirty="0">
              <a:solidFill>
                <a:srgbClr val="660000"/>
              </a:solidFill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A Mesterséges intelligencia megjelenésével javasolt feladatok, teendők a 	vállalkozások életében</a:t>
            </a:r>
          </a:p>
          <a:p>
            <a:pPr algn="l"/>
            <a:endParaRPr lang="hu-HU" sz="14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	</a:t>
            </a:r>
            <a:r>
              <a:rPr lang="hu-HU" sz="1400" i="1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Dr. Amigya Andrea - (</a:t>
            </a:r>
            <a:r>
              <a:rPr lang="hu-HU" sz="140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LL.M (ARB Privacy Kft. - partner, szakértő)</a:t>
            </a:r>
          </a:p>
          <a:p>
            <a:pPr algn="l"/>
            <a:endParaRPr lang="hu-HU" sz="140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hu-HU" sz="14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11.30 – 	Kávészünet (kávé, üdítő, pogácsa, aprósütemény)</a:t>
            </a:r>
          </a:p>
          <a:p>
            <a:pPr>
              <a:lnSpc>
                <a:spcPct val="100000"/>
              </a:lnSpc>
            </a:pPr>
            <a:br>
              <a:rPr lang="hu-HU" sz="1400" dirty="0"/>
            </a:br>
            <a:endParaRPr lang="hu-HU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106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</TotalTime>
  <Words>1114</Words>
  <Application>Microsoft Office PowerPoint</Application>
  <PresentationFormat>A4 (210x297 mm)</PresentationFormat>
  <Paragraphs>174</Paragraphs>
  <Slides>13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13</vt:i4>
      </vt:variant>
    </vt:vector>
  </HeadingPairs>
  <TitlesOfParts>
    <vt:vector size="24" baseType="lpstr">
      <vt:lpstr>Arial</vt:lpstr>
      <vt:lpstr>Bernard MT Condensed</vt:lpstr>
      <vt:lpstr>Open Sans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PowerPoint-bemutató</vt:lpstr>
      <vt:lpstr>PowerPoint-bemutató</vt:lpstr>
      <vt:lpstr>PowerPoint-bemutató</vt:lpstr>
      <vt:lpstr>Köszönjük a kitartó támogatást,  hiszen nélkülük nem léteznénk:</vt:lpstr>
      <vt:lpstr>Az „Év információbiztonsági újságírója”  (2006 óta)  és az  „Év információvédelmi dolgozata”  (2006 illetve 2007 óta) cím elnyerésére   CPE pontok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rendezvényünk értékelő lapja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subject/>
  <dc:creator>Tarján Gábor</dc:creator>
  <dc:description/>
  <cp:lastModifiedBy>George Jerabek</cp:lastModifiedBy>
  <cp:revision>96</cp:revision>
  <dcterms:modified xsi:type="dcterms:W3CDTF">2023-11-14T10:54:44Z</dcterms:modified>
  <dc:language>hu-HU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10</vt:i4>
  </property>
  <property fmtid="{D5CDD505-2E9C-101B-9397-08002B2CF9AE}" pid="3" name="PresentationFormat">
    <vt:lpwstr>A4 (210x297 mm)</vt:lpwstr>
  </property>
  <property fmtid="{D5CDD505-2E9C-101B-9397-08002B2CF9AE}" pid="4" name="Slides">
    <vt:i4>13</vt:i4>
  </property>
</Properties>
</file>