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15"/>
  </p:notesMasterIdLst>
  <p:sldIdLst>
    <p:sldId id="256" r:id="rId3"/>
    <p:sldId id="257" r:id="rId4"/>
    <p:sldId id="272" r:id="rId5"/>
    <p:sldId id="284" r:id="rId6"/>
    <p:sldId id="274" r:id="rId7"/>
    <p:sldId id="310" r:id="rId8"/>
    <p:sldId id="311" r:id="rId9"/>
    <p:sldId id="309" r:id="rId10"/>
    <p:sldId id="261" r:id="rId11"/>
    <p:sldId id="283" r:id="rId12"/>
    <p:sldId id="282" r:id="rId13"/>
    <p:sldId id="275" r:id="rId14"/>
  </p:sldIdLst>
  <p:sldSz cx="9906000" cy="6858000" type="A4"/>
  <p:notesSz cx="6797675" cy="987425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8055AB-2BFE-4903-80AA-791980E5B7CB}" v="3" dt="2025-11-17T10:53:21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552" autoAdjust="0"/>
  </p:normalViewPr>
  <p:slideViewPr>
    <p:cSldViewPr>
      <p:cViewPr varScale="1">
        <p:scale>
          <a:sx n="103" d="100"/>
          <a:sy n="103" d="100"/>
        </p:scale>
        <p:origin x="1614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ján Gábor" userId="6f1b60f9-b596-4d7c-8308-a6127a833ddb" providerId="ADAL" clId="{80BE5CD3-DE3F-45DB-83BE-034BCC02F61A}"/>
    <pc:docChg chg="custSel addSld modSld">
      <pc:chgData name="Tarján Gábor" userId="6f1b60f9-b596-4d7c-8308-a6127a833ddb" providerId="ADAL" clId="{80BE5CD3-DE3F-45DB-83BE-034BCC02F61A}" dt="2025-11-17T10:54:46.166" v="42" actId="1076"/>
      <pc:docMkLst>
        <pc:docMk/>
      </pc:docMkLst>
      <pc:sldChg chg="addSp delSp modSp mod">
        <pc:chgData name="Tarján Gábor" userId="6f1b60f9-b596-4d7c-8308-a6127a833ddb" providerId="ADAL" clId="{80BE5CD3-DE3F-45DB-83BE-034BCC02F61A}" dt="2025-11-17T10:53:35.688" v="41" actId="1076"/>
        <pc:sldMkLst>
          <pc:docMk/>
          <pc:sldMk cId="763791306" sldId="310"/>
        </pc:sldMkLst>
        <pc:spChg chg="del">
          <ac:chgData name="Tarján Gábor" userId="6f1b60f9-b596-4d7c-8308-a6127a833ddb" providerId="ADAL" clId="{80BE5CD3-DE3F-45DB-83BE-034BCC02F61A}" dt="2025-11-17T10:51:10.743" v="1" actId="478"/>
          <ac:spMkLst>
            <pc:docMk/>
            <pc:sldMk cId="763791306" sldId="310"/>
            <ac:spMk id="2" creationId="{B96B24A4-2C31-4BC2-1600-E83105249177}"/>
          </ac:spMkLst>
        </pc:spChg>
        <pc:spChg chg="add mod">
          <ac:chgData name="Tarján Gábor" userId="6f1b60f9-b596-4d7c-8308-a6127a833ddb" providerId="ADAL" clId="{80BE5CD3-DE3F-45DB-83BE-034BCC02F61A}" dt="2025-11-17T10:53:35.688" v="41" actId="1076"/>
          <ac:spMkLst>
            <pc:docMk/>
            <pc:sldMk cId="763791306" sldId="310"/>
            <ac:spMk id="5" creationId="{8C3C3668-9905-C40E-5B40-6E26CD846A47}"/>
          </ac:spMkLst>
        </pc:spChg>
        <pc:picChg chg="add mod">
          <ac:chgData name="Tarján Gábor" userId="6f1b60f9-b596-4d7c-8308-a6127a833ddb" providerId="ADAL" clId="{80BE5CD3-DE3F-45DB-83BE-034BCC02F61A}" dt="2025-11-17T10:53:32.588" v="40" actId="1076"/>
          <ac:picMkLst>
            <pc:docMk/>
            <pc:sldMk cId="763791306" sldId="310"/>
            <ac:picMk id="6" creationId="{E511C195-927B-22BE-74BE-EE48D253F111}"/>
          </ac:picMkLst>
        </pc:picChg>
      </pc:sldChg>
      <pc:sldChg chg="modSp add mod">
        <pc:chgData name="Tarján Gábor" userId="6f1b60f9-b596-4d7c-8308-a6127a833ddb" providerId="ADAL" clId="{80BE5CD3-DE3F-45DB-83BE-034BCC02F61A}" dt="2025-11-17T10:54:46.166" v="42" actId="1076"/>
        <pc:sldMkLst>
          <pc:docMk/>
          <pc:sldMk cId="3412806676" sldId="311"/>
        </pc:sldMkLst>
        <pc:spChg chg="mod">
          <ac:chgData name="Tarján Gábor" userId="6f1b60f9-b596-4d7c-8308-a6127a833ddb" providerId="ADAL" clId="{80BE5CD3-DE3F-45DB-83BE-034BCC02F61A}" dt="2025-11-17T10:54:46.166" v="42" actId="1076"/>
          <ac:spMkLst>
            <pc:docMk/>
            <pc:sldMk cId="3412806676" sldId="311"/>
            <ac:spMk id="2" creationId="{B0B35D82-E4A7-2197-58E4-2A47564E53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49350" y="5042042"/>
            <a:ext cx="5994443" cy="4776483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30403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30403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084441"/>
            <a:ext cx="3251822" cy="530403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41321" y="10084441"/>
            <a:ext cx="3251822" cy="530403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46373" cy="493946"/>
          </a:xfrm>
          <a:prstGeom prst="rect">
            <a:avLst/>
          </a:prstGeom>
        </p:spPr>
        <p:txBody>
          <a:bodyPr lIns="90718" tIns="45359" rIns="90718" bIns="45359"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06000" y="4689989"/>
            <a:ext cx="4985675" cy="44433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38984-129B-B291-00D4-16869C6E0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EADF7D06-476C-4845-48AE-22F5C7E47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B221116E-2983-8B21-C7E3-89992B894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4636FC7-68A6-5E6C-4159-380194D25E21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8411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46373" cy="493946"/>
          </a:xfrm>
          <a:prstGeom prst="rect">
            <a:avLst/>
          </a:prstGeom>
        </p:spPr>
        <p:txBody>
          <a:bodyPr lIns="90718" tIns="45359" rIns="90718" bIns="45359"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06000" y="4689989"/>
            <a:ext cx="4985675" cy="44433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46373" cy="493946"/>
          </a:xfrm>
          <a:prstGeom prst="rect">
            <a:avLst/>
          </a:prstGeom>
        </p:spPr>
        <p:txBody>
          <a:bodyPr lIns="90718" tIns="45359" rIns="90718" bIns="45359"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06000" y="4689989"/>
            <a:ext cx="4985675" cy="44433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018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46373" cy="493946"/>
          </a:xfrm>
          <a:prstGeom prst="rect">
            <a:avLst/>
          </a:prstGeom>
        </p:spPr>
        <p:txBody>
          <a:bodyPr lIns="90718" tIns="45359" rIns="90718" bIns="45359"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06000" y="4689989"/>
            <a:ext cx="4985675" cy="44433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.uni-obuda.hu/UniObuda_MTU_2024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hetpecset.h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3.nhk.or.jp/nhkworld/en/news/20251105_23/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ibernaptar.h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712640" y="692696"/>
            <a:ext cx="8337376" cy="37754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</a:t>
            </a:r>
            <a:r>
              <a:rPr lang="hu-HU" sz="2400" b="1" dirty="0">
                <a:solidFill>
                  <a:srgbClr val="FF0000"/>
                </a:solidFill>
                <a:latin typeface="Arial"/>
              </a:rPr>
              <a:t>CXVIII. Szakmai Fórum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
Budapest, 2025. november 19.</a:t>
            </a:r>
          </a:p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FF0000"/>
                </a:solidFill>
                <a:latin typeface="Arial"/>
              </a:rPr>
              <a:t>Óbudai Egyetem! (Egyetem Napja 2025. november 20.)</a:t>
            </a:r>
          </a:p>
          <a:p>
            <a:pPr algn="ctr">
              <a:lnSpc>
                <a:spcPct val="100000"/>
              </a:lnSpc>
            </a:pPr>
            <a:r>
              <a:rPr lang="hu-HU" b="1" dirty="0">
                <a:solidFill>
                  <a:srgbClr val="FF0000"/>
                </a:solidFill>
              </a:rPr>
              <a:t>(… és a Magyar Tudomány Ünnepe)</a:t>
            </a:r>
          </a:p>
          <a:p>
            <a:pPr algn="ctr"/>
            <a:r>
              <a:rPr lang="hu-HU" sz="1400" b="1" dirty="0"/>
              <a:t>2025. november 4-21.</a:t>
            </a:r>
          </a:p>
          <a:p>
            <a:pPr lvl="1" algn="ctr"/>
            <a:r>
              <a:rPr lang="hu-HU" sz="1400" b="1" dirty="0"/>
              <a:t>Magyar Tudomány Ünnepe rendezvényei Óbudai Egyetemen </a:t>
            </a:r>
          </a:p>
          <a:p>
            <a:pPr lvl="1" algn="ctr"/>
            <a:r>
              <a:rPr lang="hu-HU" sz="1400" dirty="0">
                <a:solidFill>
                  <a:srgbClr val="FF0000"/>
                </a:solidFill>
                <a:hlinkClick r:id="rId3"/>
              </a:rPr>
              <a:t>https://uni-obuda.hu/</a:t>
            </a:r>
          </a:p>
          <a:p>
            <a:pPr lvl="1" algn="ctr"/>
            <a:r>
              <a:rPr lang="hu-HU" sz="1400" dirty="0">
                <a:solidFill>
                  <a:srgbClr val="FF0000"/>
                </a:solidFill>
                <a:hlinkClick r:id="rId3"/>
              </a:rPr>
              <a:t>https://conf.uni-obuda.hu/UniObuda_MTU_2025/</a:t>
            </a:r>
            <a:endParaRPr lang="hu-HU" sz="1400" dirty="0">
              <a:solidFill>
                <a:srgbClr val="FF0000"/>
              </a:solidFill>
            </a:endParaRPr>
          </a:p>
          <a:p>
            <a:pPr lvl="1" algn="ctr"/>
            <a:r>
              <a:rPr lang="hu-HU" sz="1400" b="1" dirty="0"/>
              <a:t>Az Egyetem</a:t>
            </a:r>
          </a:p>
          <a:p>
            <a:pPr lvl="1" algn="ctr"/>
            <a:r>
              <a:rPr lang="hu-HU" sz="1400" b="1" dirty="0"/>
              <a:t>15 éves jubileuma, </a:t>
            </a:r>
          </a:p>
          <a:p>
            <a:pPr lvl="2" algn="ctr"/>
            <a:r>
              <a:rPr lang="hu-HU" sz="1400" b="1" dirty="0"/>
              <a:t>145 éves felsőoktatási múltja, </a:t>
            </a:r>
          </a:p>
          <a:p>
            <a:pPr lvl="2" algn="ctr"/>
            <a:r>
              <a:rPr lang="hu-HU" sz="1400" b="1" dirty="0"/>
              <a:t>középkor Óbudai Egyetem 630 éves évfordulója</a:t>
            </a:r>
          </a:p>
          <a:p>
            <a:pPr algn="ctr">
              <a:lnSpc>
                <a:spcPct val="100000"/>
              </a:lnSpc>
            </a:pP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3512840" y="4581128"/>
            <a:ext cx="4502780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Dr. Tarján Gábor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</a:t>
            </a:r>
          </a:p>
          <a:p>
            <a:pPr algn="ctr">
              <a:lnSpc>
                <a:spcPct val="80000"/>
              </a:lnSpc>
            </a:pPr>
            <a:r>
              <a:rPr lang="hu-HU" sz="1600" dirty="0" err="1">
                <a:solidFill>
                  <a:srgbClr val="0D0147"/>
                </a:solidFill>
                <a:latin typeface="Arial"/>
              </a:rPr>
              <a:t>al</a:t>
            </a:r>
            <a:r>
              <a:rPr lang="hu-HU" sz="1600" dirty="0">
                <a:solidFill>
                  <a:srgbClr val="0D0147"/>
                </a:solidFill>
                <a:latin typeface="Arial"/>
              </a:rPr>
              <a:t>-elnök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>
                <a:solidFill>
                  <a:srgbClr val="0066FF"/>
                </a:solidFill>
                <a:latin typeface="Arial"/>
                <a:hlinkClick r:id="rId4"/>
              </a:rPr>
              <a:t>www.hetpecset.hu</a:t>
            </a:r>
            <a:endParaRPr lang="hu-HU" sz="2100" b="1" u="sng" dirty="0">
              <a:solidFill>
                <a:srgbClr val="0066FF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hu-HU" sz="2100" b="1" u="sng" dirty="0">
              <a:solidFill>
                <a:srgbClr val="0066FF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8A76568-3F1C-AABF-EBCC-BF1ACE1D6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32856"/>
            <a:ext cx="2017951" cy="41578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2"/>
          <p:cNvSpPr/>
          <p:nvPr/>
        </p:nvSpPr>
        <p:spPr>
          <a:xfrm>
            <a:off x="240" y="6896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DPO Klub – Mai programja</a:t>
            </a:r>
            <a:endParaRPr sz="32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852407-B065-4399-706F-744AAF3E5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632" y="1052736"/>
            <a:ext cx="7747437" cy="50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671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1EAA1E-70F6-47BD-8B1E-452D89C4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640" y="116632"/>
            <a:ext cx="7697400" cy="504056"/>
          </a:xfrm>
        </p:spPr>
        <p:txBody>
          <a:bodyPr/>
          <a:lstStyle/>
          <a:p>
            <a:pPr algn="ctr"/>
            <a:r>
              <a:rPr lang="hu-HU" sz="2400" b="1" dirty="0"/>
              <a:t>A rendezvényünk értékelő lapja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54AE6C3-1046-45B1-B7E1-8290AFB385D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72480" y="188640"/>
            <a:ext cx="8915040" cy="347088"/>
          </a:xfrm>
        </p:spPr>
        <p:txBody>
          <a:bodyPr/>
          <a:lstStyle/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2FF060D-24D5-463F-3200-13949CE27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166" y="1412776"/>
            <a:ext cx="3327834" cy="443711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3BE54DF-2BC7-C4A6-37A0-48248EFAB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361690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46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913440" y="5805264"/>
            <a:ext cx="99256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12</a:t>
            </a:fld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A jövő ...</a:t>
            </a:r>
            <a:endParaRPr sz="3200" dirty="0"/>
          </a:p>
        </p:txBody>
      </p:sp>
      <p:sp>
        <p:nvSpPr>
          <p:cNvPr id="2" name="Téglalap 1"/>
          <p:cNvSpPr/>
          <p:nvPr/>
        </p:nvSpPr>
        <p:spPr>
          <a:xfrm>
            <a:off x="992560" y="119675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</a:rPr>
              <a:t>„Információvédelem menedzselése”
CXIX. Szakmai Fórum
 . . . , 2026. január 21.</a:t>
            </a:r>
          </a:p>
          <a:p>
            <a:pPr algn="ctr">
              <a:lnSpc>
                <a:spcPct val="100000"/>
              </a:lnSpc>
            </a:pPr>
            <a:endParaRPr lang="hu-HU" sz="2400" dirty="0">
              <a:solidFill>
                <a:srgbClr val="000000"/>
              </a:solidFill>
            </a:endParaRPr>
          </a:p>
        </p:txBody>
      </p:sp>
      <p:pic>
        <p:nvPicPr>
          <p:cNvPr id="10" name="Kép 9" descr="A képen aláírás, leállítás, függő, személyek látható&#10;&#10;Automatikusan generált leírás">
            <a:extLst>
              <a:ext uri="{FF2B5EF4-FFF2-40B4-BE49-F238E27FC236}">
                <a16:creationId xmlns:a16="http://schemas.microsoft.com/office/drawing/2014/main" id="{EAB51AA4-844C-4FCA-91B5-082AC2B9C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80" y="3178261"/>
            <a:ext cx="2590101" cy="2626879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376936" y="3907611"/>
            <a:ext cx="1465651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1</a:t>
            </a:r>
            <a:r>
              <a:rPr lang="hu-HU" sz="10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 </a:t>
            </a:r>
            <a:r>
              <a:rPr lang="hu-HU" sz="66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19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487349" y="5141664"/>
            <a:ext cx="286328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2026. január 21.</a:t>
            </a:r>
          </a:p>
        </p:txBody>
      </p:sp>
    </p:spTree>
    <p:extLst>
      <p:ext uri="{BB962C8B-B14F-4D97-AF65-F5344CB8AC3E}">
        <p14:creationId xmlns:p14="http://schemas.microsoft.com/office/powerpoint/2010/main" val="8431953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  <p:sp>
        <p:nvSpPr>
          <p:cNvPr id="135" name="TextShape 3"/>
          <p:cNvSpPr txBox="1"/>
          <p:nvPr/>
        </p:nvSpPr>
        <p:spPr>
          <a:xfrm>
            <a:off x="0" y="1700808"/>
            <a:ext cx="9906000" cy="4464496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5"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 </a:t>
            </a:r>
            <a:r>
              <a:rPr lang="hu-HU" sz="2400" dirty="0">
                <a:solidFill>
                  <a:srgbClr val="FF0000"/>
                </a:solidFill>
                <a:latin typeface="Arial"/>
              </a:rPr>
              <a:t>B2B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: </a:t>
            </a:r>
            <a:endParaRPr dirty="0"/>
          </a:p>
          <a:p>
            <a:pPr lvl="5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az információs társadalom biztonságának támogatása</a:t>
            </a:r>
            <a:endParaRPr dirty="0"/>
          </a:p>
          <a:p>
            <a:pPr lvl="5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az információvédelem kultúrájának és ismereteinek terjesztése, 	a tudatosság kialakítása</a:t>
            </a:r>
            <a:endParaRPr dirty="0"/>
          </a:p>
          <a:p>
            <a:pPr lvl="5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BD9B65C-23CC-A157-CFFF-3DB6712A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110" y="678805"/>
            <a:ext cx="3589890" cy="263691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BAE9198-58CA-3B1E-1B3F-3B6743D7B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659"/>
            <a:ext cx="2216696" cy="214845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A5EA138C-3F5A-26A1-411F-0857ACEC4C47}"/>
              </a:ext>
            </a:extLst>
          </p:cNvPr>
          <p:cNvSpPr txBox="1"/>
          <p:nvPr/>
        </p:nvSpPr>
        <p:spPr>
          <a:xfrm>
            <a:off x="2072680" y="67579"/>
            <a:ext cx="6679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2800" b="1" dirty="0">
                <a:solidFill>
                  <a:srgbClr val="0D0147"/>
                </a:solidFill>
                <a:latin typeface="Arial"/>
              </a:rPr>
              <a:t>A 24. évünket kezdtük 2025-ben!</a:t>
            </a:r>
            <a:endParaRPr lang="hu-H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913440" y="5805264"/>
            <a:ext cx="99256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3</a:t>
            </a:fld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Algoritmusok az életünkben 1. </a:t>
            </a:r>
            <a:endParaRPr sz="3200" b="1" dirty="0"/>
          </a:p>
        </p:txBody>
      </p:sp>
      <p:sp>
        <p:nvSpPr>
          <p:cNvPr id="153" name="CustomShape 3"/>
          <p:cNvSpPr/>
          <p:nvPr/>
        </p:nvSpPr>
        <p:spPr>
          <a:xfrm>
            <a:off x="1421109" y="650262"/>
            <a:ext cx="6977000" cy="50405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endParaRPr lang="hu-HU" sz="1000" dirty="0"/>
          </a:p>
          <a:p>
            <a:pPr algn="ctr">
              <a:tabLst>
                <a:tab pos="1438275" algn="l"/>
              </a:tabLst>
            </a:pPr>
            <a:r>
              <a:rPr lang="hu-HU" sz="3200" b="1" dirty="0"/>
              <a:t>Minden páratlan </a:t>
            </a:r>
          </a:p>
          <a:p>
            <a:pPr algn="ctr">
              <a:tabLst>
                <a:tab pos="1438275" algn="l"/>
              </a:tabLst>
            </a:pPr>
            <a:r>
              <a:rPr lang="hu-HU" sz="3200" b="1" dirty="0"/>
              <a:t>hónap</a:t>
            </a:r>
          </a:p>
          <a:p>
            <a:pPr algn="ctr">
              <a:tabLst>
                <a:tab pos="1438275" algn="l"/>
              </a:tabLst>
            </a:pPr>
            <a:r>
              <a:rPr lang="hu-HU" sz="2000" b="1" dirty="0"/>
              <a:t>(január, március, május, szeptember, november)</a:t>
            </a:r>
          </a:p>
          <a:p>
            <a:pPr algn="ctr">
              <a:tabLst>
                <a:tab pos="1438275" algn="l"/>
              </a:tabLst>
            </a:pPr>
            <a:r>
              <a:rPr lang="hu-HU" sz="3200" b="1" dirty="0"/>
              <a:t> </a:t>
            </a:r>
          </a:p>
          <a:p>
            <a:pPr algn="ctr">
              <a:tabLst>
                <a:tab pos="1438275" algn="l"/>
              </a:tabLst>
            </a:pPr>
            <a:r>
              <a:rPr lang="hu-HU" sz="3200" b="1" dirty="0"/>
              <a:t>harmadik szerdája</a:t>
            </a:r>
          </a:p>
          <a:p>
            <a:pPr algn="ctr">
              <a:tabLst>
                <a:tab pos="1438275" algn="l"/>
              </a:tabLst>
            </a:pPr>
            <a:endParaRPr lang="hu-HU" sz="3200" b="1" dirty="0"/>
          </a:p>
          <a:p>
            <a:pPr algn="ctr">
              <a:tabLst>
                <a:tab pos="1438275" algn="l"/>
              </a:tabLst>
            </a:pPr>
            <a:r>
              <a:rPr lang="hu-HU" sz="3200" b="1" dirty="0"/>
              <a:t> kivétel július!</a:t>
            </a:r>
            <a:endParaRPr lang="hu-HU" sz="2800" dirty="0"/>
          </a:p>
          <a:p>
            <a:pPr algn="ctr"/>
            <a:endParaRPr lang="hu-H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2" y="1874261"/>
            <a:ext cx="4376737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 descr="A képen aláírás, leállítás, függő, személyek látható&#10;&#10;Automatikusan generált leírás">
            <a:extLst>
              <a:ext uri="{FF2B5EF4-FFF2-40B4-BE49-F238E27FC236}">
                <a16:creationId xmlns:a16="http://schemas.microsoft.com/office/drawing/2014/main" id="{EAB51AA4-844C-4FCA-91B5-082AC2B9C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2204864"/>
            <a:ext cx="2590101" cy="2626879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525630" y="2896293"/>
            <a:ext cx="1406810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1</a:t>
            </a:r>
            <a:r>
              <a:rPr lang="hu-HU" sz="10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 </a:t>
            </a:r>
            <a:r>
              <a:rPr lang="hu-HU" sz="66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20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682751" y="3894796"/>
            <a:ext cx="316304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2026. március 18.</a:t>
            </a:r>
          </a:p>
        </p:txBody>
      </p:sp>
      <p:pic>
        <p:nvPicPr>
          <p:cNvPr id="9" name="Kép 8" descr="A képen aláírás, leállítás, függő, személyek látható&#10;&#10;Automatikusan generált leírás">
            <a:extLst>
              <a:ext uri="{FF2B5EF4-FFF2-40B4-BE49-F238E27FC236}">
                <a16:creationId xmlns:a16="http://schemas.microsoft.com/office/drawing/2014/main" id="{EAB51AA4-844C-4FCA-91B5-082AC2B9CA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55" y="4866156"/>
            <a:ext cx="1210492" cy="122768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313040" y="5271591"/>
            <a:ext cx="64807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100</a:t>
            </a:r>
          </a:p>
        </p:txBody>
      </p:sp>
      <p:pic>
        <p:nvPicPr>
          <p:cNvPr id="11" name="Kép 10" descr="A képen aláírás, leállítás, függő, személyek látható&#10;&#10;Automatikusan generált leírás">
            <a:extLst>
              <a:ext uri="{FF2B5EF4-FFF2-40B4-BE49-F238E27FC236}">
                <a16:creationId xmlns:a16="http://schemas.microsoft.com/office/drawing/2014/main" id="{EAB51AA4-844C-4FCA-91B5-082AC2B9CA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01" y="4855465"/>
            <a:ext cx="1210492" cy="122768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6647586" y="5260900"/>
            <a:ext cx="64807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37146609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7DADD8-CFDF-46BB-92C3-E9D8B94B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163" y="836712"/>
            <a:ext cx="7128792" cy="1121706"/>
          </a:xfrm>
        </p:spPr>
        <p:txBody>
          <a:bodyPr/>
          <a:lstStyle/>
          <a:p>
            <a:pPr algn="ctr"/>
            <a:r>
              <a:rPr lang="hu-HU" sz="3600" b="1" dirty="0">
                <a:latin typeface="+mn-lt"/>
              </a:rPr>
              <a:t>Köszönjük a kitartó támogatást, </a:t>
            </a:r>
            <a:br>
              <a:rPr lang="hu-HU" sz="3600" b="1" dirty="0">
                <a:latin typeface="+mn-lt"/>
              </a:rPr>
            </a:br>
            <a:r>
              <a:rPr lang="hu-HU" sz="3600" b="1" dirty="0">
                <a:latin typeface="+mn-lt"/>
              </a:rPr>
              <a:t>hiszen nélkülük nem léteznénk:</a:t>
            </a:r>
            <a:endParaRPr lang="en-US" sz="3600" b="1" dirty="0">
              <a:latin typeface="+mn-lt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3962CC96-F443-4BA2-B99E-CA50CB60FB4B}"/>
              </a:ext>
            </a:extLst>
          </p:cNvPr>
          <p:cNvSpPr txBox="1"/>
          <p:nvPr/>
        </p:nvSpPr>
        <p:spPr>
          <a:xfrm>
            <a:off x="2131207" y="3284984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30+ magán pártoló tag! </a:t>
            </a:r>
          </a:p>
          <a:p>
            <a:r>
              <a:rPr lang="hu-HU" sz="2800" b="1" dirty="0"/>
              <a:t>…és 13+ céges pártoló tagunk! </a:t>
            </a:r>
          </a:p>
        </p:txBody>
      </p:sp>
    </p:spTree>
    <p:extLst>
      <p:ext uri="{BB962C8B-B14F-4D97-AF65-F5344CB8AC3E}">
        <p14:creationId xmlns:p14="http://schemas.microsoft.com/office/powerpoint/2010/main" val="222574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344488" y="1700808"/>
            <a:ext cx="9361112" cy="3744416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Az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</a:rPr>
              <a:t>„Év információbiztonsági újságírója”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</a:rPr>
              <a:t>(2006 óta)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</a:rPr>
            </a:br>
            <a:br>
              <a:rPr lang="hu-HU" altLang="hu-HU" sz="2400" b="1" dirty="0">
                <a:solidFill>
                  <a:schemeClr val="tx1"/>
                </a:solidFill>
                <a:latin typeface="Arial" charset="0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</a:rPr>
              <a:t>és az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</a:rPr>
            </a:br>
            <a:br>
              <a:rPr lang="hu-HU" altLang="hu-HU" sz="2400" b="1" dirty="0">
                <a:solidFill>
                  <a:schemeClr val="tx1"/>
                </a:solidFill>
                <a:latin typeface="Arial" charset="0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„Év információvédelmi szak- és diplomadolgozata”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(2006 illetve 2007 óta)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</a:rPr>
              <a:t>cím elnyerésére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</a:rPr>
            </a:br>
            <a:br>
              <a:rPr lang="hu-HU" altLang="hu-HU" sz="2400" b="1" dirty="0">
                <a:solidFill>
                  <a:schemeClr val="tx1"/>
                </a:solidFill>
                <a:latin typeface="Arial" charset="0"/>
              </a:rPr>
            </a:br>
            <a:br>
              <a:rPr lang="hu-HU" dirty="0"/>
            </a:br>
            <a:r>
              <a:rPr lang="hu-HU" sz="2000" b="1" dirty="0"/>
              <a:t>CPE pontok</a:t>
            </a:r>
            <a:endParaRPr lang="hu-HU" altLang="hu-HU" sz="2800" b="1" dirty="0">
              <a:solidFill>
                <a:schemeClr val="tx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704528" y="2276872"/>
            <a:ext cx="9001072" cy="3387920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 dirty="0">
              <a:solidFill>
                <a:srgbClr val="FF0000"/>
              </a:solidFill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</a:rPr>
              <a:t>Algoritmusok az életünkben 2.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54891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C47CA-DD8E-D5BD-350F-95D847002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3">
            <a:extLst>
              <a:ext uri="{FF2B5EF4-FFF2-40B4-BE49-F238E27FC236}">
                <a16:creationId xmlns:a16="http://schemas.microsoft.com/office/drawing/2014/main" id="{6A874A40-35D9-8CBD-CE01-703C9DA7D649}"/>
              </a:ext>
            </a:extLst>
          </p:cNvPr>
          <p:cNvSpPr/>
          <p:nvPr/>
        </p:nvSpPr>
        <p:spPr>
          <a:xfrm>
            <a:off x="704528" y="2276872"/>
            <a:ext cx="9001072" cy="3387920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 dirty="0">
              <a:solidFill>
                <a:srgbClr val="FF0000"/>
              </a:solidFill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F4084EBB-5E67-ADCD-B4CD-6EF410835E8B}"/>
              </a:ext>
            </a:extLst>
          </p:cNvPr>
          <p:cNvSpPr/>
          <p:nvPr/>
        </p:nvSpPr>
        <p:spPr>
          <a:xfrm>
            <a:off x="1352600" y="76320"/>
            <a:ext cx="85531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</a:rPr>
              <a:t>Hírek a nagyvilágból és kis Hazánkból</a:t>
            </a:r>
            <a:endParaRPr sz="3200" b="1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C3C3668-9905-C40E-5B40-6E26CD846A47}"/>
              </a:ext>
            </a:extLst>
          </p:cNvPr>
          <p:cNvSpPr txBox="1"/>
          <p:nvPr/>
        </p:nvSpPr>
        <p:spPr>
          <a:xfrm>
            <a:off x="380492" y="2060848"/>
            <a:ext cx="91450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1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„A szingapúri parlament elfogadta, hogy az online, telefonos vagy bankszámlaszámmal kapcsolatos csalók, illetve azok, akik ezt szervezik vagy ehhez az embereket toborozzák, nyilvános botozással büntethetőek.</a:t>
            </a:r>
            <a:endParaRPr lang="hu-HU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just">
              <a:buNone/>
            </a:pPr>
            <a:r>
              <a:rPr lang="hu-HU" sz="1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 botozás 6-24 botütés, a cselekmény súlyosságától függően. Bűnismétlés esetén a botütések száma </a:t>
            </a:r>
            <a:r>
              <a:rPr lang="hu-HU" sz="1800" b="0" i="1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kétszereződik</a:t>
            </a:r>
            <a:r>
              <a:rPr lang="hu-HU" sz="1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.”</a:t>
            </a:r>
          </a:p>
          <a:p>
            <a:pPr algn="just">
              <a:buNone/>
            </a:pPr>
            <a:endParaRPr lang="hu-HU" i="1" dirty="0">
              <a:solidFill>
                <a:srgbClr val="242424"/>
              </a:solidFill>
              <a:latin typeface="Aptos" panose="020B0004020202020204" pitchFamily="34" charset="0"/>
            </a:endParaRPr>
          </a:p>
          <a:p>
            <a:pPr algn="just">
              <a:buNone/>
            </a:pPr>
            <a:r>
              <a:rPr lang="hu-HU" sz="1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  <a:hlinkClick r:id="rId2"/>
              </a:rPr>
              <a:t>https://www3.nhk.or.jp/nhkworld/en/news/20251105_23/</a:t>
            </a:r>
            <a:r>
              <a:rPr lang="hu-HU" sz="1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511C195-927B-22BE-74BE-EE48D253F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8368"/>
            <a:ext cx="4104456" cy="235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9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94060-EBBE-61BA-6A11-84527A3B2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3">
            <a:extLst>
              <a:ext uri="{FF2B5EF4-FFF2-40B4-BE49-F238E27FC236}">
                <a16:creationId xmlns:a16="http://schemas.microsoft.com/office/drawing/2014/main" id="{E06FC0C4-5064-74D2-FBEC-B58E929E7A8B}"/>
              </a:ext>
            </a:extLst>
          </p:cNvPr>
          <p:cNvSpPr/>
          <p:nvPr/>
        </p:nvSpPr>
        <p:spPr>
          <a:xfrm>
            <a:off x="704528" y="2276872"/>
            <a:ext cx="9001072" cy="3387920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 dirty="0">
              <a:solidFill>
                <a:srgbClr val="FF0000"/>
              </a:solidFill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50BA8E0D-A6BD-BBC9-B23B-1F4D7DD7497D}"/>
              </a:ext>
            </a:extLst>
          </p:cNvPr>
          <p:cNvSpPr/>
          <p:nvPr/>
        </p:nvSpPr>
        <p:spPr>
          <a:xfrm>
            <a:off x="1352600" y="76320"/>
            <a:ext cx="85531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</a:rPr>
              <a:t>Hírek a nagyvilágból és kis Hazánkból</a:t>
            </a:r>
            <a:endParaRPr sz="3200" b="1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0B35D82-E4A7-2197-58E4-2A47564E5321}"/>
              </a:ext>
            </a:extLst>
          </p:cNvPr>
          <p:cNvSpPr txBox="1"/>
          <p:nvPr/>
        </p:nvSpPr>
        <p:spPr>
          <a:xfrm>
            <a:off x="848544" y="2204864"/>
            <a:ext cx="85531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Folynak a NIS 2 auditok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Megjelent az EU AI </a:t>
            </a:r>
            <a:r>
              <a:rPr lang="hu-HU" sz="2400" dirty="0" err="1"/>
              <a:t>Act</a:t>
            </a:r>
            <a:r>
              <a:rPr lang="hu-HU" sz="2400" dirty="0"/>
              <a:t> magyar végrehajtási rendelete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Merre járnak 200.000 magyar honpolgár személyes adatai (no comment!)????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280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18094-0FD7-5D82-71AF-CCDE7512B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2CFF44D9-8B34-94A4-8590-1A038633A89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856656" y="0"/>
            <a:ext cx="6977320" cy="563112"/>
          </a:xfrm>
        </p:spPr>
        <p:txBody>
          <a:bodyPr/>
          <a:lstStyle/>
          <a:p>
            <a:pPr algn="ctr"/>
            <a:r>
              <a:rPr lang="hu-HU" sz="2800" b="1" dirty="0"/>
              <a:t>Hírek a jövőből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52E7A4A4-CC83-1656-78E4-98EAB6B6CA25}"/>
              </a:ext>
            </a:extLst>
          </p:cNvPr>
          <p:cNvSpPr/>
          <p:nvPr/>
        </p:nvSpPr>
        <p:spPr>
          <a:xfrm>
            <a:off x="1550428" y="692696"/>
            <a:ext cx="83684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660000"/>
                </a:solidFill>
                <a:latin typeface="Open Sans"/>
              </a:rPr>
              <a:t>Fontos szakmai események (társszervezetek rendezvényei):</a:t>
            </a:r>
          </a:p>
          <a:p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2025.11.25-26. DORA rendelet &amp; jogharmonizáció </a:t>
            </a:r>
            <a:r>
              <a:rPr lang="hu-HU" dirty="0">
                <a:solidFill>
                  <a:srgbClr val="660000"/>
                </a:solidFill>
                <a:latin typeface="Open Sans"/>
              </a:rPr>
              <a:t>– BIB szervezésében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2025.11.27. Ipari rendszerek </a:t>
            </a:r>
            <a:r>
              <a:rPr lang="hu-HU" b="1" dirty="0" err="1">
                <a:solidFill>
                  <a:srgbClr val="660000"/>
                </a:solidFill>
                <a:latin typeface="Open Sans"/>
              </a:rPr>
              <a:t>kiberbiztonsága</a:t>
            </a:r>
            <a:r>
              <a:rPr lang="hu-HU" b="1" dirty="0">
                <a:solidFill>
                  <a:srgbClr val="660000"/>
                </a:solidFill>
                <a:latin typeface="Open Sans"/>
              </a:rPr>
              <a:t> </a:t>
            </a:r>
            <a:r>
              <a:rPr lang="hu-HU" dirty="0">
                <a:solidFill>
                  <a:srgbClr val="660000"/>
                </a:solidFill>
                <a:latin typeface="Open Sans"/>
              </a:rPr>
              <a:t>– előadás a Neumann János Egyetem GAMF szervezésében</a:t>
            </a:r>
          </a:p>
          <a:p>
            <a:r>
              <a:rPr lang="hu-HU" dirty="0">
                <a:solidFill>
                  <a:srgbClr val="660000"/>
                </a:solidFill>
                <a:latin typeface="Open Sans"/>
              </a:rPr>
              <a:t>      Kecskemét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2025.11.28. Innovatív Kutatási Irányok a Kiberbiztonságban </a:t>
            </a:r>
            <a:r>
              <a:rPr lang="hu-HU" dirty="0">
                <a:solidFill>
                  <a:srgbClr val="660000"/>
                </a:solidFill>
                <a:latin typeface="Open Sans"/>
              </a:rPr>
              <a:t>– workshop az Óbudai Egyetemen</a:t>
            </a:r>
          </a:p>
          <a:p>
            <a:r>
              <a:rPr lang="hu-HU" dirty="0">
                <a:solidFill>
                  <a:srgbClr val="660000"/>
                </a:solidFill>
                <a:latin typeface="Open Sans"/>
              </a:rPr>
              <a:t>      Budapest</a:t>
            </a:r>
          </a:p>
          <a:p>
            <a:endParaRPr lang="hu-HU" dirty="0">
              <a:solidFill>
                <a:srgbClr val="660000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2025.12.04. NIS 2 szuperpozícióban… </a:t>
            </a:r>
            <a:r>
              <a:rPr lang="hu-HU" b="1" dirty="0" err="1">
                <a:solidFill>
                  <a:srgbClr val="660000"/>
                </a:solidFill>
                <a:latin typeface="Open Sans"/>
              </a:rPr>
              <a:t>Brind</a:t>
            </a:r>
            <a:r>
              <a:rPr lang="hu-HU" b="1" dirty="0">
                <a:solidFill>
                  <a:srgbClr val="660000"/>
                </a:solidFill>
                <a:latin typeface="Open Sans"/>
              </a:rPr>
              <a:t> 2. születésnap</a:t>
            </a:r>
          </a:p>
          <a:p>
            <a:r>
              <a:rPr lang="hu-HU" dirty="0">
                <a:solidFill>
                  <a:srgbClr val="660000"/>
                </a:solidFill>
                <a:latin typeface="Open Sans"/>
              </a:rPr>
              <a:t>     Cyber </a:t>
            </a:r>
            <a:r>
              <a:rPr lang="hu-HU" dirty="0" err="1">
                <a:solidFill>
                  <a:srgbClr val="660000"/>
                </a:solidFill>
                <a:latin typeface="Open Sans"/>
              </a:rPr>
              <a:t>Islands</a:t>
            </a:r>
            <a:r>
              <a:rPr lang="hu-HU" dirty="0">
                <a:solidFill>
                  <a:srgbClr val="660000"/>
                </a:solidFill>
                <a:latin typeface="Open Sans"/>
              </a:rPr>
              <a:t>, Budapest</a:t>
            </a:r>
          </a:p>
          <a:p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2025.12.10-12. AAISM Vizsgafelkészítő Tanfolyam </a:t>
            </a:r>
            <a:r>
              <a:rPr lang="hu-HU" dirty="0">
                <a:solidFill>
                  <a:srgbClr val="660000"/>
                </a:solidFill>
                <a:latin typeface="Open Sans"/>
              </a:rPr>
              <a:t>– ISACA online</a:t>
            </a:r>
          </a:p>
          <a:p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… és a kibernaptár: </a:t>
            </a:r>
            <a:r>
              <a:rPr lang="hu-HU" b="1" dirty="0">
                <a:solidFill>
                  <a:srgbClr val="660000"/>
                </a:solidFill>
                <a:latin typeface="Open Sans"/>
                <a:hlinkClick r:id="rId3"/>
              </a:rPr>
              <a:t>https://kibernaptar.hu/</a:t>
            </a:r>
            <a:endParaRPr lang="hu-HU" b="1" dirty="0">
              <a:solidFill>
                <a:srgbClr val="66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145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913440" y="5805264"/>
            <a:ext cx="99256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9</a:t>
            </a:fld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A 118. program – 2025.11.19.</a:t>
            </a:r>
            <a:endParaRPr sz="3200" dirty="0"/>
          </a:p>
        </p:txBody>
      </p:sp>
      <p:sp>
        <p:nvSpPr>
          <p:cNvPr id="153" name="CustomShape 3"/>
          <p:cNvSpPr/>
          <p:nvPr/>
        </p:nvSpPr>
        <p:spPr>
          <a:xfrm>
            <a:off x="1424608" y="1124744"/>
            <a:ext cx="8136904" cy="50405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endParaRPr lang="hu-HU" sz="1400" dirty="0"/>
          </a:p>
          <a:p>
            <a:r>
              <a:rPr lang="hu-HU" sz="1400" b="1" dirty="0"/>
              <a:t>09.30 – 10.00 Érkezés, regisztráció</a:t>
            </a:r>
          </a:p>
          <a:p>
            <a:endParaRPr lang="hu-HU" sz="1400" b="1" dirty="0"/>
          </a:p>
          <a:p>
            <a:r>
              <a:rPr lang="hu-HU" sz="1400" b="1" dirty="0"/>
              <a:t>10.00 – 11.30 Köszöntő és bevezető gondolatok - Aktualitások az információvédelem területén</a:t>
            </a:r>
          </a:p>
          <a:p>
            <a:pPr lvl="3"/>
            <a:r>
              <a:rPr lang="hu-HU" sz="1400" dirty="0"/>
              <a:t>Dr. Tarján Gábor (Hétpecsét) alelnök</a:t>
            </a:r>
          </a:p>
          <a:p>
            <a:endParaRPr lang="hu-HU" sz="1400" b="1" dirty="0"/>
          </a:p>
          <a:p>
            <a:r>
              <a:rPr lang="hu-HU" sz="1400" b="1" dirty="0"/>
              <a:t>	Álljunk az élre! – Miért kell az IT-oktatásnak vezetnie az MI-forradalmat?</a:t>
            </a:r>
          </a:p>
          <a:p>
            <a:endParaRPr lang="hu-HU" sz="1400" b="1" dirty="0"/>
          </a:p>
          <a:p>
            <a:r>
              <a:rPr lang="hu-HU" sz="1400" b="1" dirty="0"/>
              <a:t>	</a:t>
            </a:r>
            <a:r>
              <a:rPr lang="hu-HU" sz="1400" dirty="0"/>
              <a:t>Sisák Zoltán (HTTP Alapítvány) elnök</a:t>
            </a:r>
          </a:p>
          <a:p>
            <a:endParaRPr lang="hu-HU" sz="1400" b="1" dirty="0"/>
          </a:p>
          <a:p>
            <a:r>
              <a:rPr lang="hu-HU" sz="1400" b="1" dirty="0"/>
              <a:t>	Üzemviteli szakterület kiberbiztonsági kihívásai</a:t>
            </a:r>
          </a:p>
          <a:p>
            <a:endParaRPr lang="hu-HU" sz="1400" b="1" dirty="0"/>
          </a:p>
          <a:p>
            <a:r>
              <a:rPr lang="hu-HU" sz="1400" b="1" dirty="0"/>
              <a:t>	</a:t>
            </a:r>
            <a:r>
              <a:rPr lang="hu-HU" sz="1400" dirty="0"/>
              <a:t>Kiss Adrienn (MAVIR Zrt.) OT kiberbiztonsági szakértő</a:t>
            </a:r>
          </a:p>
          <a:p>
            <a:endParaRPr lang="hu-HU" sz="1400" b="1" dirty="0"/>
          </a:p>
          <a:p>
            <a:r>
              <a:rPr lang="hu-HU" sz="1400" b="1" dirty="0"/>
              <a:t>11.30 – 11.50 Kávészünet</a:t>
            </a:r>
          </a:p>
          <a:p>
            <a:endParaRPr lang="hu-HU" sz="1400" b="1" dirty="0"/>
          </a:p>
          <a:p>
            <a:r>
              <a:rPr lang="hu-HU" sz="1400" b="1" dirty="0"/>
              <a:t>11.50 – 13.00 </a:t>
            </a:r>
            <a:r>
              <a:rPr lang="fr-FR" sz="1400" b="1" dirty="0"/>
              <a:t>NIS 2 Audit – </a:t>
            </a:r>
            <a:r>
              <a:rPr lang="hu-HU" sz="1400" b="1" noProof="0" dirty="0"/>
              <a:t>Ellenség a kapuknál?</a:t>
            </a:r>
            <a:endParaRPr lang="hu-HU" sz="1400" b="1" noProof="0" dirty="0">
              <a:highlight>
                <a:srgbClr val="FFFF00"/>
              </a:highlight>
            </a:endParaRPr>
          </a:p>
          <a:p>
            <a:endParaRPr lang="hu-HU" sz="1400" b="1" dirty="0">
              <a:highlight>
                <a:srgbClr val="FFFF00"/>
              </a:highlight>
            </a:endParaRPr>
          </a:p>
          <a:p>
            <a:pPr lvl="2"/>
            <a:r>
              <a:rPr lang="hu-HU" sz="1400" dirty="0"/>
              <a:t>Kis-Szabó András (</a:t>
            </a:r>
            <a:r>
              <a:rPr lang="hu-HU" sz="1400" dirty="0" err="1"/>
              <a:t>Kontron</a:t>
            </a:r>
            <a:r>
              <a:rPr lang="hu-HU" sz="1400" dirty="0"/>
              <a:t> Hungary Kft.) IBF</a:t>
            </a:r>
          </a:p>
          <a:p>
            <a:endParaRPr lang="hu-HU" sz="1400" b="1" dirty="0">
              <a:highlight>
                <a:srgbClr val="FFFF00"/>
              </a:highlight>
            </a:endParaRPr>
          </a:p>
          <a:p>
            <a:pPr lvl="2"/>
            <a:r>
              <a:rPr lang="hu-HU" sz="1400" b="1" dirty="0"/>
              <a:t>Népítélet – szabályzatkészítés AI-</a:t>
            </a:r>
            <a:r>
              <a:rPr lang="hu-HU" sz="1400" b="1" dirty="0" err="1"/>
              <a:t>al</a:t>
            </a:r>
            <a:endParaRPr lang="hu-HU" sz="1400" b="1" dirty="0"/>
          </a:p>
          <a:p>
            <a:endParaRPr lang="hu-HU" sz="1400" b="1" dirty="0">
              <a:highlight>
                <a:srgbClr val="FFFF00"/>
              </a:highlight>
            </a:endParaRPr>
          </a:p>
          <a:p>
            <a:r>
              <a:rPr lang="hu-HU" sz="1400" dirty="0"/>
              <a:t>	Moderátor: Dr. Dósa Imre, vezető tanácsadó, FORTIX Consulting Kft.</a:t>
            </a:r>
          </a:p>
          <a:p>
            <a:endParaRPr lang="hu-HU" sz="1400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642</Words>
  <Application>Microsoft Office PowerPoint</Application>
  <PresentationFormat>A4 (210x297 mm)</PresentationFormat>
  <Paragraphs>122</Paragraphs>
  <Slides>12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12</vt:i4>
      </vt:variant>
    </vt:vector>
  </HeadingPairs>
  <TitlesOfParts>
    <vt:vector size="21" baseType="lpstr">
      <vt:lpstr>Aptos</vt:lpstr>
      <vt:lpstr>Arial</vt:lpstr>
      <vt:lpstr>Bernard MT Condensed</vt:lpstr>
      <vt:lpstr>Open Sans</vt:lpstr>
      <vt:lpstr>StarSymbol</vt:lpstr>
      <vt:lpstr>Tahoma</vt:lpstr>
      <vt:lpstr>Times New Roman</vt:lpstr>
      <vt:lpstr>Office Theme</vt:lpstr>
      <vt:lpstr>Office Theme</vt:lpstr>
      <vt:lpstr>PowerPoint-bemutató</vt:lpstr>
      <vt:lpstr>PowerPoint-bemutató</vt:lpstr>
      <vt:lpstr>PowerPoint-bemutató</vt:lpstr>
      <vt:lpstr>Köszönjük a kitartó támogatást,  hiszen nélkülük nem léteznénk:</vt:lpstr>
      <vt:lpstr>Az „Év információbiztonsági újságírója”  (2006 óta)  és az  „Év információvédelmi szak- és diplomadolgozata”  (2006 illetve 2007 óta) cím elnyerésére   CPE pontok</vt:lpstr>
      <vt:lpstr>PowerPoint-bemutató</vt:lpstr>
      <vt:lpstr>PowerPoint-bemutató</vt:lpstr>
      <vt:lpstr>PowerPoint-bemutató</vt:lpstr>
      <vt:lpstr>PowerPoint-bemutató</vt:lpstr>
      <vt:lpstr>PowerPoint-bemutató</vt:lpstr>
      <vt:lpstr>A rendezvényünk értékelő lapja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Tarján Gábor</cp:lastModifiedBy>
  <cp:revision>120</cp:revision>
  <cp:lastPrinted>2024-09-17T08:43:22Z</cp:lastPrinted>
  <dcterms:modified xsi:type="dcterms:W3CDTF">2025-11-17T10:54:55Z</dcterms:modified>
</cp:coreProperties>
</file>