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10"/>
  </p:notesMasterIdLst>
  <p:handoutMasterIdLst>
    <p:handoutMasterId r:id="rId11"/>
  </p:handoutMasterIdLst>
  <p:sldIdLst>
    <p:sldId id="256" r:id="rId4"/>
    <p:sldId id="257" r:id="rId5"/>
    <p:sldId id="310" r:id="rId6"/>
    <p:sldId id="296" r:id="rId7"/>
    <p:sldId id="311" r:id="rId8"/>
    <p:sldId id="291" r:id="rId9"/>
  </p:sldIdLst>
  <p:sldSz cx="9906000" cy="6858000" type="A4"/>
  <p:notesSz cx="6858000" cy="9945688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7F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908" autoAdjust="0"/>
  </p:normalViewPr>
  <p:slideViewPr>
    <p:cSldViewPr>
      <p:cViewPr varScale="1">
        <p:scale>
          <a:sx n="54" d="100"/>
          <a:sy n="54" d="100"/>
        </p:scale>
        <p:origin x="1509" y="25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AEBFF-76EF-460F-8233-A494BBCCD3D0}" type="datetimeFigureOut">
              <a:rPr lang="hu-HU" smtClean="0"/>
              <a:t>2026. 03. 16.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AA4046-E5DA-445F-999C-7E20F4B45A2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391664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hu-HU"/>
              <a:t>A jegyzetformátum szerkesztéséhez kattintson ide</a:t>
            </a:r>
            <a:endParaRPr/>
          </a:p>
        </p:txBody>
      </p:sp>
      <p:sp>
        <p:nvSpPr>
          <p:cNvPr id="127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hu-HU"/>
              <a:t>&lt;élőfej&gt;</a:t>
            </a:r>
            <a:endParaRPr/>
          </a:p>
        </p:txBody>
      </p:sp>
      <p:sp>
        <p:nvSpPr>
          <p:cNvPr id="128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wrap="none" lIns="0" tIns="0" rIns="0" bIns="0"/>
          <a:lstStyle/>
          <a:p>
            <a:pPr algn="r"/>
            <a:r>
              <a:rPr lang="hu-HU"/>
              <a:t>&lt;dátum/idő&gt;</a:t>
            </a:r>
            <a:endParaRPr/>
          </a:p>
        </p:txBody>
      </p:sp>
      <p:sp>
        <p:nvSpPr>
          <p:cNvPr id="129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r>
              <a:rPr lang="hu-HU"/>
              <a:t>&lt;élőláb&gt;</a:t>
            </a:r>
            <a:endParaRPr/>
          </a:p>
        </p:txBody>
      </p:sp>
      <p:sp>
        <p:nvSpPr>
          <p:cNvPr id="130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pPr algn="r"/>
            <a:fld id="{6E884CB3-57AA-4A42-880B-9405B6238A7F}" type="slidenum">
              <a:rPr lang="hu-H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09710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extShape 1"/>
          <p:cNvSpPr txBox="1"/>
          <p:nvPr/>
        </p:nvSpPr>
        <p:spPr>
          <a:xfrm>
            <a:off x="0" y="0"/>
            <a:ext cx="2972520" cy="4975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hu-HU" sz="1200" b="1">
                <a:solidFill>
                  <a:srgbClr val="0D0147"/>
                </a:solidFill>
                <a:latin typeface="Tahoma"/>
                <a:ea typeface="+mn-ea"/>
              </a:rPr>
              <a:t>Információvédelem Menedzselése LVI. Szakmai Fórum</a:t>
            </a:r>
            <a:endParaRPr/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914040" y="4723920"/>
            <a:ext cx="5029920" cy="447552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24143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extShape 1"/>
          <p:cNvSpPr txBox="1"/>
          <p:nvPr/>
        </p:nvSpPr>
        <p:spPr>
          <a:xfrm>
            <a:off x="0" y="0"/>
            <a:ext cx="2972520" cy="4975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hu-HU" sz="1200" b="1">
                <a:solidFill>
                  <a:srgbClr val="0D0147"/>
                </a:solidFill>
                <a:latin typeface="Tahoma"/>
                <a:ea typeface="+mn-ea"/>
              </a:rPr>
              <a:t>Információvédelem Menedzselése LVI. Szakmai Fórum</a:t>
            </a:r>
            <a:endParaRPr/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914040" y="4723920"/>
            <a:ext cx="5029920" cy="447552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07948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302000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Új kiírás és feltételek: vigyázó szemetek…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6E884CB3-57AA-4A42-880B-9405B6238A7F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29827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A8A016-799A-9F2D-C45B-28532A518B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>
            <a:extLst>
              <a:ext uri="{FF2B5EF4-FFF2-40B4-BE49-F238E27FC236}">
                <a16:creationId xmlns:a16="http://schemas.microsoft.com/office/drawing/2014/main" id="{CC1FC9EA-41C3-48D2-4C95-183BE28D36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302000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Jegyzetek helye 2">
            <a:extLst>
              <a:ext uri="{FF2B5EF4-FFF2-40B4-BE49-F238E27FC236}">
                <a16:creationId xmlns:a16="http://schemas.microsoft.com/office/drawing/2014/main" id="{7E7C41B2-EDEF-9416-7221-D588A05E11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Új kiírás és feltételek: vigyázó szemetek…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51C54E98-1B0B-5BE9-A1C7-D808FCB1849E}"/>
              </a:ext>
            </a:extLst>
          </p:cNvPr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6E884CB3-57AA-4A42-880B-9405B6238A7F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904516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003300" y="1243013"/>
            <a:ext cx="48514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6E884CB3-57AA-4A42-880B-9405B6238A7F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74807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95000" y="3681720"/>
            <a:ext cx="89150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506304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49500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40" name="Kép 39"/>
          <p:cNvPicPr/>
          <p:nvPr/>
        </p:nvPicPr>
        <p:blipFill>
          <a:blip r:embed="rId2"/>
          <a:stretch>
            <a:fillRect/>
          </a:stretch>
        </p:blipFill>
        <p:spPr>
          <a:xfrm>
            <a:off x="6049440" y="3681360"/>
            <a:ext cx="2377440" cy="1896840"/>
          </a:xfrm>
          <a:prstGeom prst="rect">
            <a:avLst/>
          </a:prstGeom>
        </p:spPr>
      </p:pic>
      <p:pic>
        <p:nvPicPr>
          <p:cNvPr id="41" name="Kép 40"/>
          <p:cNvPicPr/>
          <p:nvPr/>
        </p:nvPicPr>
        <p:blipFill>
          <a:blip r:embed="rId2"/>
          <a:stretch>
            <a:fillRect/>
          </a:stretch>
        </p:blipFill>
        <p:spPr>
          <a:xfrm>
            <a:off x="1481400" y="3681360"/>
            <a:ext cx="2377440" cy="18968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1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subTitle"/>
          </p:nvPr>
        </p:nvSpPr>
        <p:spPr>
          <a:xfrm>
            <a:off x="495000" y="273600"/>
            <a:ext cx="89150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9500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506304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495000" y="3681720"/>
            <a:ext cx="89146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95000" y="3681720"/>
            <a:ext cx="89150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506304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49500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82" name="Kép 81"/>
          <p:cNvPicPr/>
          <p:nvPr/>
        </p:nvPicPr>
        <p:blipFill>
          <a:blip r:embed="rId2"/>
          <a:stretch>
            <a:fillRect/>
          </a:stretch>
        </p:blipFill>
        <p:spPr>
          <a:xfrm>
            <a:off x="6049440" y="3681360"/>
            <a:ext cx="2377440" cy="1896840"/>
          </a:xfrm>
          <a:prstGeom prst="rect">
            <a:avLst/>
          </a:prstGeom>
        </p:spPr>
      </p:pic>
      <p:pic>
        <p:nvPicPr>
          <p:cNvPr id="83" name="Kép 82"/>
          <p:cNvPicPr/>
          <p:nvPr/>
        </p:nvPicPr>
        <p:blipFill>
          <a:blip r:embed="rId2"/>
          <a:stretch>
            <a:fillRect/>
          </a:stretch>
        </p:blipFill>
        <p:spPr>
          <a:xfrm>
            <a:off x="1481400" y="3681360"/>
            <a:ext cx="2377440" cy="18968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93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subTitle"/>
          </p:nvPr>
        </p:nvSpPr>
        <p:spPr>
          <a:xfrm>
            <a:off x="495000" y="273600"/>
            <a:ext cx="89150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49500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506304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495000" y="3681720"/>
            <a:ext cx="89146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495000" y="3681720"/>
            <a:ext cx="89150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506304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49500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124" name="Kép 123"/>
          <p:cNvPicPr/>
          <p:nvPr/>
        </p:nvPicPr>
        <p:blipFill>
          <a:blip r:embed="rId2"/>
          <a:stretch>
            <a:fillRect/>
          </a:stretch>
        </p:blipFill>
        <p:spPr>
          <a:xfrm>
            <a:off x="6049440" y="3681360"/>
            <a:ext cx="2377440" cy="1896840"/>
          </a:xfrm>
          <a:prstGeom prst="rect">
            <a:avLst/>
          </a:prstGeom>
        </p:spPr>
      </p:pic>
      <p:pic>
        <p:nvPicPr>
          <p:cNvPr id="125" name="Kép 124"/>
          <p:cNvPicPr/>
          <p:nvPr/>
        </p:nvPicPr>
        <p:blipFill>
          <a:blip r:embed="rId2"/>
          <a:stretch>
            <a:fillRect/>
          </a:stretch>
        </p:blipFill>
        <p:spPr>
          <a:xfrm>
            <a:off x="1481400" y="3681360"/>
            <a:ext cx="2377440" cy="18968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495000" y="273600"/>
            <a:ext cx="89150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9500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506304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495000" y="3681720"/>
            <a:ext cx="89146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/>
          <p:cNvPicPr/>
          <p:nvPr/>
        </p:nvPicPr>
        <p:blipFill>
          <a:blip r:embed="rId14"/>
          <a:stretch>
            <a:fillRect/>
          </a:stretch>
        </p:blipFill>
        <p:spPr>
          <a:xfrm>
            <a:off x="0" y="6324480"/>
            <a:ext cx="9905760" cy="533160"/>
          </a:xfrm>
          <a:prstGeom prst="rect">
            <a:avLst/>
          </a:prstGeom>
        </p:spPr>
      </p:pic>
      <p:pic>
        <p:nvPicPr>
          <p:cNvPr id="9" name="Picture 10"/>
          <p:cNvPicPr/>
          <p:nvPr/>
        </p:nvPicPr>
        <p:blipFill>
          <a:blip r:embed="rId15"/>
          <a:stretch>
            <a:fillRect/>
          </a:stretch>
        </p:blipFill>
        <p:spPr>
          <a:xfrm>
            <a:off x="8255160" y="5943600"/>
            <a:ext cx="1650600" cy="914040"/>
          </a:xfrm>
          <a:prstGeom prst="rect">
            <a:avLst/>
          </a:prstGeom>
        </p:spPr>
      </p:pic>
      <p:pic>
        <p:nvPicPr>
          <p:cNvPr id="2" name="Picture 28"/>
          <p:cNvPicPr/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905760" cy="657000"/>
          </a:xfrm>
          <a:prstGeom prst="rect">
            <a:avLst/>
          </a:prstGeom>
        </p:spPr>
      </p:pic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743040" y="2130480"/>
            <a:ext cx="8419680" cy="146952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hu-HU" sz="2800" b="1">
                <a:solidFill>
                  <a:srgbClr val="0D0147"/>
                </a:solidFill>
                <a:latin typeface="Tahoma"/>
              </a:rPr>
              <a:t>Címszöveg formátumának szerkesztéseMintacím szerkesztése</a:t>
            </a:r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ftr"/>
          </p:nvPr>
        </p:nvSpPr>
        <p:spPr>
          <a:xfrm>
            <a:off x="3384720" y="6248520"/>
            <a:ext cx="3136680" cy="45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" name="PlaceHolder 3"/>
          <p:cNvSpPr>
            <a:spLocks noGrp="1"/>
          </p:cNvSpPr>
          <p:nvPr>
            <p:ph type="sldNum"/>
          </p:nvPr>
        </p:nvSpPr>
        <p:spPr>
          <a:xfrm>
            <a:off x="7264440" y="6019920"/>
            <a:ext cx="2063520" cy="4950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fld id="{F12E3200-EB64-45E5-A435-6433B747F1A3}" type="slidenum">
              <a:rPr lang="hu-HU" sz="1400">
                <a:solidFill>
                  <a:srgbClr val="000000"/>
                </a:solidFill>
                <a:latin typeface="Times New Roman"/>
              </a:rPr>
              <a:t>‹#›</a:t>
            </a:fld>
            <a:endParaRPr/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hu-HU"/>
              <a:t>Vázlatszöveg formátumának szerkesztése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hu-HU"/>
              <a:t>Második vázlatszint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hu-HU"/>
              <a:t>Harmadik vázlatszint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hu-HU"/>
              <a:t>Negyedik vázlatszint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hu-HU"/>
              <a:t>Ötödik vázlatszint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hu-HU"/>
              <a:t>Hatodik vázlatszint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hu-HU"/>
              <a:t>Hetedik vázlatszint</a:t>
            </a:r>
            <a:endParaRPr/>
          </a:p>
        </p:txBody>
      </p:sp>
      <p:pic>
        <p:nvPicPr>
          <p:cNvPr id="10" name="Kép 9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2" y="107593"/>
            <a:ext cx="1424608" cy="169729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9"/>
          <p:cNvPicPr/>
          <p:nvPr/>
        </p:nvPicPr>
        <p:blipFill>
          <a:blip r:embed="rId14"/>
          <a:stretch>
            <a:fillRect/>
          </a:stretch>
        </p:blipFill>
        <p:spPr>
          <a:xfrm>
            <a:off x="0" y="6324480"/>
            <a:ext cx="9905760" cy="533160"/>
          </a:xfrm>
          <a:prstGeom prst="rect">
            <a:avLst/>
          </a:prstGeom>
        </p:spPr>
      </p:pic>
      <p:pic>
        <p:nvPicPr>
          <p:cNvPr id="43" name="Picture 10"/>
          <p:cNvPicPr/>
          <p:nvPr/>
        </p:nvPicPr>
        <p:blipFill>
          <a:blip r:embed="rId15"/>
          <a:stretch>
            <a:fillRect/>
          </a:stretch>
        </p:blipFill>
        <p:spPr>
          <a:xfrm>
            <a:off x="8255160" y="5943600"/>
            <a:ext cx="1650600" cy="914040"/>
          </a:xfrm>
          <a:prstGeom prst="rect">
            <a:avLst/>
          </a:prstGeom>
        </p:spPr>
      </p:pic>
      <p:pic>
        <p:nvPicPr>
          <p:cNvPr id="44" name="Picture 28"/>
          <p:cNvPicPr/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905760" cy="657000"/>
          </a:xfrm>
          <a:prstGeom prst="rect">
            <a:avLst/>
          </a:prstGeom>
        </p:spPr>
      </p:pic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1523880" y="152280"/>
            <a:ext cx="8000640" cy="4568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hu-HU" sz="2800" b="1">
                <a:solidFill>
                  <a:srgbClr val="0D0147"/>
                </a:solidFill>
                <a:latin typeface="Tahoma"/>
              </a:rPr>
              <a:t>Címszöveg formátumának szerkesztéseMintacím szerkesztése</a:t>
            </a:r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762120" y="1981080"/>
            <a:ext cx="8419680" cy="4114440"/>
          </a:xfrm>
          <a:prstGeom prst="rect">
            <a:avLst/>
          </a:prstGeom>
        </p:spPr>
        <p:txBody>
          <a:bodyPr/>
          <a:lstStyle/>
          <a:p>
            <a:pPr>
              <a:buSzPct val="25000"/>
              <a:buFont typeface="StarSymbol"/>
              <a:buChar char=""/>
            </a:pPr>
            <a:r>
              <a:rPr lang="hu-HU" sz="3200">
                <a:solidFill>
                  <a:srgbClr val="000000"/>
                </a:solidFill>
                <a:latin typeface="Times New Roman"/>
              </a:rPr>
              <a:t>Vázlatszöveg formátumának szerkesztése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hu-HU" sz="3200">
                <a:solidFill>
                  <a:srgbClr val="000000"/>
                </a:solidFill>
                <a:latin typeface="Times New Roman"/>
              </a:rPr>
              <a:t>Második vázlatszint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hu-HU" sz="3200">
                <a:solidFill>
                  <a:srgbClr val="000000"/>
                </a:solidFill>
                <a:latin typeface="Times New Roman"/>
              </a:rPr>
              <a:t>Harmadik vázlatszint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hu-HU" sz="3200">
                <a:solidFill>
                  <a:srgbClr val="000000"/>
                </a:solidFill>
                <a:latin typeface="Times New Roman"/>
              </a:rPr>
              <a:t>Negyedik vázlatszint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hu-HU" sz="3200">
                <a:solidFill>
                  <a:srgbClr val="000000"/>
                </a:solidFill>
                <a:latin typeface="Times New Roman"/>
              </a:rPr>
              <a:t>Ötödik vázlatszint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hu-HU" sz="3200">
                <a:solidFill>
                  <a:srgbClr val="000000"/>
                </a:solidFill>
                <a:latin typeface="Times New Roman"/>
              </a:rPr>
              <a:t>Hatodik vázlatszint</a:t>
            </a:r>
            <a:endParaRPr/>
          </a:p>
          <a:p>
            <a:pPr>
              <a:lnSpc>
                <a:spcPct val="100000"/>
              </a:lnSpc>
              <a:buFont typeface="StarSymbol"/>
              <a:buChar char=""/>
            </a:pPr>
            <a:r>
              <a:rPr lang="hu-HU" sz="3200">
                <a:solidFill>
                  <a:srgbClr val="000000"/>
                </a:solidFill>
                <a:latin typeface="Times New Roman"/>
              </a:rPr>
              <a:t>Hetedik vázlatszintMintaszöveg szerkesztése</a:t>
            </a:r>
            <a:endParaRPr/>
          </a:p>
          <a:p>
            <a:pPr lvl="1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hu-HU" sz="2800">
                <a:solidFill>
                  <a:srgbClr val="000000"/>
                </a:solidFill>
                <a:latin typeface="Times New Roman"/>
              </a:rPr>
              <a:t>Második szint</a:t>
            </a:r>
            <a:endParaRPr/>
          </a:p>
          <a:p>
            <a:pPr lvl="2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hu-HU" sz="2400">
                <a:solidFill>
                  <a:srgbClr val="000000"/>
                </a:solidFill>
                <a:latin typeface="Times New Roman"/>
              </a:rPr>
              <a:t>Harmadik szint</a:t>
            </a:r>
            <a:endParaRPr/>
          </a:p>
          <a:p>
            <a:pPr lvl="3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hu-HU" sz="2000">
                <a:solidFill>
                  <a:srgbClr val="000000"/>
                </a:solidFill>
                <a:latin typeface="Times New Roman"/>
              </a:rPr>
              <a:t>Negyedik szint</a:t>
            </a:r>
            <a:endParaRPr/>
          </a:p>
          <a:p>
            <a:pPr lvl="4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hu-HU" sz="2000">
                <a:solidFill>
                  <a:srgbClr val="000000"/>
                </a:solidFill>
                <a:latin typeface="Times New Roman"/>
              </a:rPr>
              <a:t>Ötödik szint</a:t>
            </a:r>
            <a:endParaRPr/>
          </a:p>
        </p:txBody>
      </p:sp>
      <p:sp>
        <p:nvSpPr>
          <p:cNvPr id="48" name="PlaceHolder 3"/>
          <p:cNvSpPr>
            <a:spLocks noGrp="1"/>
          </p:cNvSpPr>
          <p:nvPr>
            <p:ph type="ftr"/>
          </p:nvPr>
        </p:nvSpPr>
        <p:spPr>
          <a:xfrm>
            <a:off x="3384720" y="6248520"/>
            <a:ext cx="3136680" cy="45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9" name="PlaceHolder 4"/>
          <p:cNvSpPr>
            <a:spLocks noGrp="1"/>
          </p:cNvSpPr>
          <p:nvPr>
            <p:ph type="sldNum"/>
          </p:nvPr>
        </p:nvSpPr>
        <p:spPr>
          <a:xfrm>
            <a:off x="7264440" y="6019920"/>
            <a:ext cx="2063520" cy="4950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fld id="{7BA7AB8F-E1C2-4C9D-9AB0-83A808DDBC97}" type="slidenum">
              <a:rPr lang="hu-HU" sz="1400">
                <a:solidFill>
                  <a:srgbClr val="000000"/>
                </a:solidFill>
                <a:latin typeface="Times New Roman"/>
              </a:rPr>
              <a:t>‹#›</a:t>
            </a:fld>
            <a:endParaRPr/>
          </a:p>
        </p:txBody>
      </p:sp>
      <p:pic>
        <p:nvPicPr>
          <p:cNvPr id="2" name="Kép 1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1" y="108134"/>
            <a:ext cx="1426206" cy="16992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9"/>
          <p:cNvPicPr/>
          <p:nvPr/>
        </p:nvPicPr>
        <p:blipFill>
          <a:blip r:embed="rId14"/>
          <a:stretch>
            <a:fillRect/>
          </a:stretch>
        </p:blipFill>
        <p:spPr>
          <a:xfrm>
            <a:off x="0" y="6324480"/>
            <a:ext cx="9905760" cy="533160"/>
          </a:xfrm>
          <a:prstGeom prst="rect">
            <a:avLst/>
          </a:prstGeom>
        </p:spPr>
      </p:pic>
      <p:pic>
        <p:nvPicPr>
          <p:cNvPr id="85" name="Picture 10"/>
          <p:cNvPicPr/>
          <p:nvPr/>
        </p:nvPicPr>
        <p:blipFill>
          <a:blip r:embed="rId15"/>
          <a:stretch>
            <a:fillRect/>
          </a:stretch>
        </p:blipFill>
        <p:spPr>
          <a:xfrm>
            <a:off x="8255160" y="5943600"/>
            <a:ext cx="1650600" cy="914040"/>
          </a:xfrm>
          <a:prstGeom prst="rect">
            <a:avLst/>
          </a:prstGeom>
        </p:spPr>
      </p:pic>
      <p:pic>
        <p:nvPicPr>
          <p:cNvPr id="86" name="Picture 28"/>
          <p:cNvPicPr/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905760" cy="657000"/>
          </a:xfrm>
          <a:prstGeom prst="rect">
            <a:avLst/>
          </a:prstGeom>
        </p:spPr>
      </p:pic>
      <p:sp>
        <p:nvSpPr>
          <p:cNvPr id="88" name="PlaceHolder 1"/>
          <p:cNvSpPr>
            <a:spLocks noGrp="1"/>
          </p:cNvSpPr>
          <p:nvPr>
            <p:ph type="ftr"/>
          </p:nvPr>
        </p:nvSpPr>
        <p:spPr>
          <a:xfrm>
            <a:off x="3384720" y="6248520"/>
            <a:ext cx="3136680" cy="45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9" name="PlaceHolder 2"/>
          <p:cNvSpPr>
            <a:spLocks noGrp="1"/>
          </p:cNvSpPr>
          <p:nvPr>
            <p:ph type="sldNum"/>
          </p:nvPr>
        </p:nvSpPr>
        <p:spPr>
          <a:xfrm>
            <a:off x="7264440" y="6019920"/>
            <a:ext cx="2063520" cy="4950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fld id="{8606A5F8-FD5A-408D-9822-E51918D20893}" type="slidenum">
              <a:rPr lang="hu-HU" sz="1400">
                <a:solidFill>
                  <a:srgbClr val="000000"/>
                </a:solidFill>
                <a:latin typeface="Times New Roman"/>
              </a:rPr>
              <a:t>‹#›</a:t>
            </a:fld>
            <a:endParaRPr/>
          </a:p>
        </p:txBody>
      </p:sp>
      <p:sp>
        <p:nvSpPr>
          <p:cNvPr id="90" name="PlaceHolder 3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hu-HU"/>
              <a:t>Címszöveg formátumának szerkesztése</a:t>
            </a:r>
            <a:endParaRPr/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hu-HU"/>
              <a:t>Vázlatszöveg formátumának szerkesztése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hu-HU"/>
              <a:t>Második vázlatszint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hu-HU"/>
              <a:t>Harmadik vázlatszint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hu-HU"/>
              <a:t>Negyedik vázlatszint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hu-HU"/>
              <a:t>Ötödik vázlatszint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hu-HU"/>
              <a:t>Hatodik vázlatszint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hu-HU"/>
              <a:t>Hetedik vázlatszint</a:t>
            </a:r>
            <a:endParaRPr/>
          </a:p>
        </p:txBody>
      </p:sp>
      <p:pic>
        <p:nvPicPr>
          <p:cNvPr id="10" name="Kép 9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1" y="108134"/>
            <a:ext cx="1426206" cy="16992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tpecset.h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Shape 1"/>
          <p:cNvSpPr txBox="1"/>
          <p:nvPr/>
        </p:nvSpPr>
        <p:spPr>
          <a:xfrm>
            <a:off x="2504728" y="908720"/>
            <a:ext cx="5972104" cy="165600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hu-HU" sz="2400" b="1" dirty="0">
                <a:solidFill>
                  <a:srgbClr val="000000"/>
                </a:solidFill>
                <a:latin typeface="Arial"/>
              </a:rPr>
              <a:t>„Információvédelem menedzselése”
</a:t>
            </a:r>
            <a:r>
              <a:rPr lang="hu-HU" sz="2400" b="1" dirty="0">
                <a:solidFill>
                  <a:srgbClr val="FF0000"/>
                </a:solidFill>
                <a:latin typeface="Arial"/>
              </a:rPr>
              <a:t>CXVI. Szakmai Fórum</a:t>
            </a:r>
            <a:r>
              <a:rPr lang="hu-HU" sz="2400" b="1" dirty="0">
                <a:solidFill>
                  <a:srgbClr val="000000"/>
                </a:solidFill>
                <a:latin typeface="Arial"/>
              </a:rPr>
              <a:t>
Budapest, 2026. március 18.</a:t>
            </a:r>
          </a:p>
          <a:p>
            <a:pPr algn="ctr">
              <a:lnSpc>
                <a:spcPct val="100000"/>
              </a:lnSpc>
            </a:pPr>
            <a:r>
              <a:rPr lang="hu-HU" sz="2400" b="1" dirty="0">
                <a:solidFill>
                  <a:srgbClr val="000000"/>
                </a:solidFill>
                <a:latin typeface="Arial"/>
              </a:rPr>
              <a:t>Óbudai Egyetem</a:t>
            </a:r>
            <a:endParaRPr b="1" dirty="0"/>
          </a:p>
        </p:txBody>
      </p:sp>
      <p:sp>
        <p:nvSpPr>
          <p:cNvPr id="132" name="TextShape 2"/>
          <p:cNvSpPr txBox="1"/>
          <p:nvPr/>
        </p:nvSpPr>
        <p:spPr>
          <a:xfrm>
            <a:off x="3762588" y="2994631"/>
            <a:ext cx="4502780" cy="2903621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hu-HU" sz="3200" b="1" dirty="0">
                <a:solidFill>
                  <a:srgbClr val="000000"/>
                </a:solidFill>
              </a:rPr>
              <a:t>Bevezető gondolatok</a:t>
            </a:r>
            <a:endParaRPr dirty="0"/>
          </a:p>
          <a:p>
            <a:pPr>
              <a:lnSpc>
                <a:spcPct val="80000"/>
              </a:lnSpc>
            </a:pPr>
            <a:endParaRPr dirty="0"/>
          </a:p>
          <a:p>
            <a:pPr>
              <a:lnSpc>
                <a:spcPct val="80000"/>
              </a:lnSpc>
            </a:pPr>
            <a:endParaRPr dirty="0"/>
          </a:p>
          <a:p>
            <a:pPr algn="ctr">
              <a:lnSpc>
                <a:spcPct val="80000"/>
              </a:lnSpc>
            </a:pPr>
            <a:r>
              <a:rPr lang="hu-HU" sz="2000" b="1" i="1" dirty="0">
                <a:solidFill>
                  <a:srgbClr val="0D0147"/>
                </a:solidFill>
                <a:latin typeface="Arial"/>
              </a:rPr>
              <a:t>Gasparetz András</a:t>
            </a:r>
            <a:endParaRPr dirty="0"/>
          </a:p>
          <a:p>
            <a:pPr algn="ctr">
              <a:lnSpc>
                <a:spcPct val="80000"/>
              </a:lnSpc>
            </a:pPr>
            <a:r>
              <a:rPr lang="hu-HU" sz="1600" dirty="0">
                <a:solidFill>
                  <a:srgbClr val="0D0147"/>
                </a:solidFill>
                <a:latin typeface="Arial"/>
              </a:rPr>
              <a:t>Hétpecsét Információbiztonsági Egyesület, elnök</a:t>
            </a:r>
            <a:endParaRPr dirty="0"/>
          </a:p>
          <a:p>
            <a:pPr algn="ctr">
              <a:lnSpc>
                <a:spcPct val="80000"/>
              </a:lnSpc>
            </a:pPr>
            <a:endParaRPr dirty="0"/>
          </a:p>
          <a:p>
            <a:pPr algn="ctr">
              <a:lnSpc>
                <a:spcPct val="80000"/>
              </a:lnSpc>
            </a:pPr>
            <a:r>
              <a:rPr lang="hu-HU" sz="2100" b="1" u="sng" dirty="0">
                <a:solidFill>
                  <a:srgbClr val="0066FF"/>
                </a:solidFill>
                <a:latin typeface="Arial"/>
                <a:hlinkClick r:id="rId3"/>
              </a:rPr>
              <a:t>www.hetpecset.hu</a:t>
            </a:r>
            <a:endParaRPr lang="hu-HU" sz="2100" b="1" u="sng" dirty="0">
              <a:solidFill>
                <a:srgbClr val="0066FF"/>
              </a:solidFill>
              <a:latin typeface="Arial"/>
            </a:endParaRPr>
          </a:p>
          <a:p>
            <a:pPr algn="ctr">
              <a:lnSpc>
                <a:spcPct val="80000"/>
              </a:lnSpc>
            </a:pPr>
            <a:endParaRPr lang="hu-HU" sz="2100" b="1" u="sng" dirty="0">
              <a:solidFill>
                <a:srgbClr val="0066FF"/>
              </a:solidFill>
              <a:latin typeface="Arial"/>
            </a:endParaRPr>
          </a:p>
          <a:p>
            <a:pPr>
              <a:lnSpc>
                <a:spcPct val="80000"/>
              </a:lnSpc>
            </a:pPr>
            <a:endParaRPr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90" y="1700808"/>
            <a:ext cx="2182359" cy="462735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Shape 1"/>
          <p:cNvSpPr txBox="1"/>
          <p:nvPr/>
        </p:nvSpPr>
        <p:spPr>
          <a:xfrm>
            <a:off x="7264440" y="6019920"/>
            <a:ext cx="2063520" cy="4950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fld id="{D8E583D1-96C4-4E1F-8F8E-145E7A507308}" type="slidenum">
              <a:rPr lang="hu-HU" sz="1400">
                <a:solidFill>
                  <a:srgbClr val="000000"/>
                </a:solidFill>
                <a:latin typeface="Times New Roman"/>
              </a:rPr>
              <a:t>2</a:t>
            </a:fld>
            <a:endParaRPr/>
          </a:p>
        </p:txBody>
      </p:sp>
      <p:sp>
        <p:nvSpPr>
          <p:cNvPr id="134" name="TextShape 2"/>
          <p:cNvSpPr txBox="1"/>
          <p:nvPr/>
        </p:nvSpPr>
        <p:spPr>
          <a:xfrm>
            <a:off x="1523880" y="152280"/>
            <a:ext cx="8000640" cy="4568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hu-HU" sz="2400" b="1" dirty="0">
                <a:solidFill>
                  <a:srgbClr val="0D0147"/>
                </a:solidFill>
                <a:latin typeface="Arial"/>
              </a:rPr>
              <a:t>HÉTPECSÉT INFORMÁCIÓBIZTONSÁGI EGYESÜLET</a:t>
            </a:r>
            <a:endParaRPr dirty="0"/>
          </a:p>
        </p:txBody>
      </p:sp>
      <p:sp>
        <p:nvSpPr>
          <p:cNvPr id="135" name="TextShape 3"/>
          <p:cNvSpPr txBox="1"/>
          <p:nvPr/>
        </p:nvSpPr>
        <p:spPr>
          <a:xfrm>
            <a:off x="0" y="1700808"/>
            <a:ext cx="9906000" cy="4464496"/>
          </a:xfrm>
          <a:prstGeom prst="rect">
            <a:avLst/>
          </a:prstGeom>
        </p:spPr>
        <p:txBody>
          <a:bodyPr/>
          <a:lstStyle/>
          <a:p>
            <a:pPr lvl="1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hu-HU" sz="2400" dirty="0">
                <a:solidFill>
                  <a:srgbClr val="000000"/>
                </a:solidFill>
                <a:latin typeface="Arial"/>
              </a:rPr>
              <a:t>2001-től óta „Értékteremtő munkacsoport”</a:t>
            </a:r>
            <a:endParaRPr dirty="0"/>
          </a:p>
          <a:p>
            <a:pPr lvl="2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hu-HU" sz="2000" dirty="0" err="1">
                <a:solidFill>
                  <a:srgbClr val="000000"/>
                </a:solidFill>
                <a:latin typeface="Arial"/>
              </a:rPr>
              <a:t>MagiCom</a:t>
            </a:r>
            <a:r>
              <a:rPr lang="hu-HU" sz="2000" dirty="0">
                <a:solidFill>
                  <a:srgbClr val="000000"/>
                </a:solidFill>
                <a:latin typeface="Arial"/>
              </a:rPr>
              <a:t> + Szenzor + magánszemélyek</a:t>
            </a:r>
            <a:endParaRPr dirty="0"/>
          </a:p>
          <a:p>
            <a:pPr lvl="2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hu-HU" sz="2000" dirty="0">
                <a:solidFill>
                  <a:srgbClr val="000000"/>
                </a:solidFill>
                <a:latin typeface="Arial"/>
              </a:rPr>
              <a:t>BS7799 szabvány fordítás</a:t>
            </a:r>
            <a:endParaRPr dirty="0"/>
          </a:p>
          <a:p>
            <a:pPr lvl="2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hu-HU" sz="2000" dirty="0">
                <a:solidFill>
                  <a:srgbClr val="000000"/>
                </a:solidFill>
                <a:latin typeface="Arial"/>
              </a:rPr>
              <a:t>oktatási tematikák készítése</a:t>
            </a:r>
            <a:endParaRPr dirty="0"/>
          </a:p>
          <a:p>
            <a:endParaRPr dirty="0"/>
          </a:p>
          <a:p>
            <a:pPr lvl="1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hu-HU" sz="2400" dirty="0">
                <a:solidFill>
                  <a:srgbClr val="000000"/>
                </a:solidFill>
                <a:latin typeface="Arial"/>
              </a:rPr>
              <a:t>2004-ben 12 magánszemély megalakítja a</a:t>
            </a:r>
            <a:endParaRPr dirty="0"/>
          </a:p>
          <a:p>
            <a:r>
              <a:rPr lang="hu-HU" sz="2400" dirty="0">
                <a:solidFill>
                  <a:srgbClr val="000000"/>
                </a:solidFill>
                <a:latin typeface="Arial"/>
              </a:rPr>
              <a:t>	 </a:t>
            </a:r>
            <a:r>
              <a:rPr lang="hu-HU" sz="2400" b="1" dirty="0">
                <a:solidFill>
                  <a:srgbClr val="000000"/>
                </a:solidFill>
                <a:latin typeface="Arial"/>
              </a:rPr>
              <a:t>Hétpecsét Információbiztonsági Egyesület</a:t>
            </a:r>
            <a:r>
              <a:rPr lang="hu-HU" sz="2400" dirty="0">
                <a:solidFill>
                  <a:srgbClr val="000000"/>
                </a:solidFill>
                <a:latin typeface="Arial"/>
              </a:rPr>
              <a:t>et</a:t>
            </a:r>
            <a:endParaRPr dirty="0"/>
          </a:p>
          <a:p>
            <a:endParaRPr dirty="0"/>
          </a:p>
          <a:p>
            <a:pPr lvl="5">
              <a:buSzPct val="25000"/>
            </a:pPr>
            <a:r>
              <a:rPr lang="hu-HU" sz="2400" dirty="0">
                <a:solidFill>
                  <a:srgbClr val="000000"/>
                </a:solidFill>
                <a:latin typeface="Arial"/>
              </a:rPr>
              <a:t>Céljaink </a:t>
            </a:r>
            <a:r>
              <a:rPr lang="hu-HU" sz="2400" dirty="0">
                <a:solidFill>
                  <a:srgbClr val="FF0000"/>
                </a:solidFill>
                <a:latin typeface="Arial"/>
              </a:rPr>
              <a:t>B2B</a:t>
            </a:r>
            <a:r>
              <a:rPr lang="hu-HU" sz="2400" dirty="0">
                <a:solidFill>
                  <a:srgbClr val="000000"/>
                </a:solidFill>
                <a:latin typeface="Arial"/>
              </a:rPr>
              <a:t>: </a:t>
            </a:r>
            <a:endParaRPr dirty="0"/>
          </a:p>
          <a:p>
            <a:pPr lvl="5">
              <a:buSzPct val="25000"/>
            </a:pPr>
            <a:r>
              <a:rPr lang="hu-HU" sz="2000" dirty="0">
                <a:solidFill>
                  <a:srgbClr val="000000"/>
                </a:solidFill>
                <a:latin typeface="Arial"/>
              </a:rPr>
              <a:t>- az információs társadalom biztonságának támogatása</a:t>
            </a:r>
            <a:endParaRPr dirty="0"/>
          </a:p>
          <a:p>
            <a:pPr lvl="5">
              <a:buSzPct val="25000"/>
            </a:pPr>
            <a:r>
              <a:rPr lang="hu-HU" sz="2000" dirty="0">
                <a:solidFill>
                  <a:srgbClr val="000000"/>
                </a:solidFill>
                <a:latin typeface="Arial"/>
              </a:rPr>
              <a:t>- az információvédelem kultúrájának és ismereteinek terjesztése, 	a tudatosság kialakítása</a:t>
            </a:r>
            <a:endParaRPr dirty="0"/>
          </a:p>
          <a:p>
            <a:pPr lvl="5">
              <a:buSzPct val="25000"/>
            </a:pPr>
            <a:r>
              <a:rPr lang="hu-HU" sz="2000" dirty="0">
                <a:solidFill>
                  <a:srgbClr val="000000"/>
                </a:solidFill>
                <a:latin typeface="Arial"/>
              </a:rPr>
              <a:t>- információvédelmi szakmai műhely létrehozása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0BD9B65C-23CC-A157-CFFF-3DB6712A3F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6110" y="678805"/>
            <a:ext cx="3589890" cy="2636912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5BAE9198-58CA-3B1E-1B3F-3B6743D7B2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91659"/>
            <a:ext cx="2216696" cy="21484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69F83DA3-DE5E-71B9-3952-112B14ED63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848" y="332656"/>
            <a:ext cx="5544616" cy="2931691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45D0DE75-458E-843C-56CE-2D2AD2C3D496}"/>
              </a:ext>
            </a:extLst>
          </p:cNvPr>
          <p:cNvSpPr txBox="1"/>
          <p:nvPr/>
        </p:nvSpPr>
        <p:spPr>
          <a:xfrm>
            <a:off x="416496" y="3593654"/>
            <a:ext cx="842493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/>
              <a:t>Tagnyilvántartásunk:</a:t>
            </a:r>
          </a:p>
          <a:p>
            <a:r>
              <a:rPr lang="hu-HU" sz="2800" b="1" dirty="0"/>
              <a:t>	42 tag			28 aktív tag</a:t>
            </a:r>
          </a:p>
          <a:p>
            <a:r>
              <a:rPr lang="hu-HU" sz="2800" b="1" dirty="0"/>
              <a:t>	egyéni pártoló tag	&gt;50		</a:t>
            </a:r>
          </a:p>
          <a:p>
            <a:r>
              <a:rPr lang="hu-HU" sz="2800" b="1" dirty="0"/>
              <a:t>	28 céges partoló tag	11 aktív pártoló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113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7498DFFE-E196-93E3-D2A3-2376190898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255" y="2075649"/>
            <a:ext cx="4206653" cy="3140968"/>
          </a:xfrm>
          <a:prstGeom prst="rect">
            <a:avLst/>
          </a:prstGeom>
        </p:spPr>
      </p:pic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>
          <a:xfrm>
            <a:off x="1125537" y="-21591"/>
            <a:ext cx="8780463" cy="1290352"/>
          </a:xfrm>
          <a:ln/>
        </p:spPr>
        <p:txBody>
          <a:bodyPr/>
          <a:lstStyle/>
          <a:p>
            <a:pPr algn="ctr" defTabSz="449263" rtl="0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altLang="hu-HU" sz="3600" b="1" dirty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  <a:t>PÁLYÁZATI FELHÍVÁS</a:t>
            </a:r>
            <a:br>
              <a:rPr lang="hu-HU" altLang="hu-HU" sz="3600" b="1" dirty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</a:br>
            <a:r>
              <a:rPr lang="hu-HU" altLang="hu-HU" sz="3200" b="1" dirty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  <a:t>„</a:t>
            </a:r>
            <a:r>
              <a:rPr lang="hu-HU" sz="2400" b="1" i="1" dirty="0"/>
              <a:t>Az év információbiztonsági tartalom előállítója 2026”</a:t>
            </a:r>
            <a:endParaRPr lang="hu-HU" altLang="hu-HU" sz="2400" b="1" dirty="0">
              <a:solidFill>
                <a:schemeClr val="tx1"/>
              </a:solidFill>
              <a:latin typeface="Arial" charset="0"/>
              <a:ea typeface="+mj-ea"/>
              <a:cs typeface="+mj-cs"/>
            </a:endParaRPr>
          </a:p>
        </p:txBody>
      </p:sp>
      <p:sp>
        <p:nvSpPr>
          <p:cNvPr id="7" name="CustomShape 3"/>
          <p:cNvSpPr/>
          <p:nvPr/>
        </p:nvSpPr>
        <p:spPr>
          <a:xfrm>
            <a:off x="3440832" y="1484784"/>
            <a:ext cx="6650306" cy="2736304"/>
          </a:xfrm>
          <a:prstGeom prst="rect">
            <a:avLst/>
          </a:prstGeom>
          <a:noFill/>
        </p:spPr>
        <p:txBody>
          <a:bodyPr lIns="90000" tIns="45000" rIns="90000" bIns="45000"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hu-HU" sz="2200" b="1" dirty="0">
                <a:latin typeface="+mj-lt"/>
              </a:rPr>
              <a:t>Jelentkezési határidő!!! </a:t>
            </a:r>
            <a:r>
              <a:rPr lang="hu-HU" sz="2200" b="1" dirty="0">
                <a:solidFill>
                  <a:srgbClr val="FF0000"/>
                </a:solidFill>
                <a:latin typeface="+mj-lt"/>
              </a:rPr>
              <a:t>2026.05.01.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hu-HU" sz="2200" b="1" dirty="0">
              <a:latin typeface="+mj-lt"/>
            </a:endParaRPr>
          </a:p>
          <a:p>
            <a:pPr lvl="0"/>
            <a:r>
              <a:rPr lang="hu-HU" sz="2200" b="1" dirty="0">
                <a:latin typeface="+mj-lt"/>
              </a:rPr>
              <a:t>Tartalom előállító </a:t>
            </a:r>
            <a:br>
              <a:rPr lang="hu-HU" sz="2200" b="1" dirty="0">
                <a:latin typeface="+mj-lt"/>
              </a:rPr>
            </a:br>
            <a:r>
              <a:rPr lang="hu-HU" sz="2400" dirty="0"/>
              <a:t>Min. 5 darab 2025. január 1. utáni referencia publikáció (illetve nyilvánosan elérhető link), melyek </a:t>
            </a:r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400" dirty="0"/>
              <a:t>IKT biztonsági technológiákról,</a:t>
            </a:r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400" dirty="0"/>
              <a:t>IKT biztonság gazdasági hatásairól,</a:t>
            </a:r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400" dirty="0"/>
              <a:t>Információ- és adatvédelemről,</a:t>
            </a:r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400" dirty="0"/>
              <a:t>Információvédelmi menedzsment rendszerekről </a:t>
            </a:r>
            <a:endParaRPr sz="4400" b="1" dirty="0">
              <a:latin typeface="+mj-lt"/>
            </a:endParaRPr>
          </a:p>
          <a:p>
            <a:pPr>
              <a:lnSpc>
                <a:spcPct val="100000"/>
              </a:lnSpc>
            </a:pPr>
            <a:endParaRPr lang="hu-HU" b="1" dirty="0"/>
          </a:p>
          <a:p>
            <a:pPr>
              <a:lnSpc>
                <a:spcPct val="100000"/>
              </a:lnSpc>
            </a:pPr>
            <a:endParaRPr lang="hu-HU" b="1" dirty="0"/>
          </a:p>
          <a:p>
            <a:pPr>
              <a:lnSpc>
                <a:spcPct val="100000"/>
              </a:lnSpc>
            </a:pPr>
            <a:endParaRPr lang="hu-HU" b="1" dirty="0"/>
          </a:p>
          <a:p>
            <a:pPr>
              <a:lnSpc>
                <a:spcPct val="100000"/>
              </a:lnSpc>
            </a:pP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1126840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D9BB47-1DC4-659A-EDF7-B068F581EE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813F8B05-954F-F121-1F9E-45FC4C48DE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484784"/>
            <a:ext cx="9906000" cy="4840244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95E42626-2476-E3A9-F9AF-567ED33415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25537" y="-21591"/>
            <a:ext cx="8780463" cy="1650392"/>
          </a:xfrm>
          <a:ln/>
        </p:spPr>
        <p:txBody>
          <a:bodyPr/>
          <a:lstStyle/>
          <a:p>
            <a:pPr algn="ctr" defTabSz="449263" rtl="0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altLang="hu-HU" sz="3600" b="1" dirty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  <a:t>PÁLYÁZATI FELHÍVÁS</a:t>
            </a:r>
            <a:br>
              <a:rPr lang="hu-HU" altLang="hu-HU" sz="3600" b="1" dirty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</a:br>
            <a:r>
              <a:rPr lang="hu-HU" altLang="hu-HU" sz="2400" b="1" dirty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  <a:t>„Az év információbiztonsági </a:t>
            </a:r>
            <a:br>
              <a:rPr lang="hu-HU" altLang="hu-HU" sz="2400" b="1" dirty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</a:br>
            <a:r>
              <a:rPr lang="hu-HU" altLang="hu-HU" sz="2400" b="1" dirty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  <a:t>szak- és diplomadolgozata - 2026”</a:t>
            </a:r>
          </a:p>
        </p:txBody>
      </p:sp>
      <p:sp>
        <p:nvSpPr>
          <p:cNvPr id="7" name="CustomShape 3">
            <a:extLst>
              <a:ext uri="{FF2B5EF4-FFF2-40B4-BE49-F238E27FC236}">
                <a16:creationId xmlns:a16="http://schemas.microsoft.com/office/drawing/2014/main" id="{A52C1E9D-3015-0E44-487C-549E5C9DA60C}"/>
              </a:ext>
            </a:extLst>
          </p:cNvPr>
          <p:cNvSpPr/>
          <p:nvPr/>
        </p:nvSpPr>
        <p:spPr>
          <a:xfrm>
            <a:off x="3898378" y="1628801"/>
            <a:ext cx="5976736" cy="2736304"/>
          </a:xfrm>
          <a:prstGeom prst="rect">
            <a:avLst/>
          </a:prstGeom>
          <a:noFill/>
        </p:spPr>
        <p:txBody>
          <a:bodyPr lIns="90000" tIns="45000" rIns="90000" bIns="45000"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2200" b="1" dirty="0">
                <a:solidFill>
                  <a:srgbClr val="000000"/>
                </a:solidFill>
                <a:latin typeface="+mj-lt"/>
              </a:rPr>
              <a:t>idén 20. alkalommal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2200" b="1" dirty="0">
                <a:latin typeface="+mj-lt"/>
              </a:rPr>
              <a:t>részletek hamarosan a honlapon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hu-HU" sz="2200" b="1" dirty="0">
              <a:latin typeface="+mj-lt"/>
            </a:endParaRP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2200" b="1" dirty="0">
                <a:latin typeface="+mj-lt"/>
              </a:rPr>
              <a:t>Széles körből várjuk a jelentkezést: </a:t>
            </a:r>
            <a:br>
              <a:rPr lang="hu-HU" sz="2200" b="1" dirty="0">
                <a:latin typeface="+mj-lt"/>
              </a:rPr>
            </a:br>
            <a:r>
              <a:rPr lang="hu-HU" sz="2400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egyéb iskola vagy nem iskolarendszerben végzős hallgató, aki záró-dolgozatot készít a tanulmányi követelményei alapján; valamint minden olyan szerző, aki a témakörben egyéb tanulmányt tett közzé (könyv, tanulmány, folyóiratcikk, stb.) </a:t>
            </a:r>
            <a:endParaRPr lang="hu-HU" sz="2200" b="1" dirty="0">
              <a:latin typeface="+mj-lt"/>
            </a:endParaRP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sz="2200" b="1" dirty="0">
              <a:latin typeface="+mj-lt"/>
            </a:endParaRPr>
          </a:p>
          <a:p>
            <a:pPr>
              <a:lnSpc>
                <a:spcPct val="100000"/>
              </a:lnSpc>
            </a:pPr>
            <a:endParaRPr lang="hu-HU" b="1" dirty="0"/>
          </a:p>
          <a:p>
            <a:pPr>
              <a:lnSpc>
                <a:spcPct val="100000"/>
              </a:lnSpc>
            </a:pPr>
            <a:endParaRPr lang="hu-HU" b="1" dirty="0"/>
          </a:p>
          <a:p>
            <a:pPr>
              <a:lnSpc>
                <a:spcPct val="100000"/>
              </a:lnSpc>
            </a:pPr>
            <a:endParaRPr lang="hu-HU" b="1" dirty="0"/>
          </a:p>
          <a:p>
            <a:pPr>
              <a:lnSpc>
                <a:spcPct val="100000"/>
              </a:lnSpc>
            </a:pP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3129721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>
            <a:extLst>
              <a:ext uri="{FF2B5EF4-FFF2-40B4-BE49-F238E27FC236}">
                <a16:creationId xmlns:a16="http://schemas.microsoft.com/office/drawing/2014/main" id="{DAE97E9F-B38C-4E62-8230-E84FDD1828FB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2360712" y="0"/>
            <a:ext cx="6977320" cy="563112"/>
          </a:xfrm>
        </p:spPr>
        <p:txBody>
          <a:bodyPr/>
          <a:lstStyle/>
          <a:p>
            <a:r>
              <a:rPr lang="hu-HU" sz="2800" b="1" dirty="0"/>
              <a:t>A mai program: </a:t>
            </a:r>
          </a:p>
        </p:txBody>
      </p:sp>
      <p:sp>
        <p:nvSpPr>
          <p:cNvPr id="2" name="Téglalap 1">
            <a:extLst>
              <a:ext uri="{FF2B5EF4-FFF2-40B4-BE49-F238E27FC236}">
                <a16:creationId xmlns:a16="http://schemas.microsoft.com/office/drawing/2014/main" id="{341C780D-109B-4ADB-B203-814EF6CD7276}"/>
              </a:ext>
            </a:extLst>
          </p:cNvPr>
          <p:cNvSpPr/>
          <p:nvPr/>
        </p:nvSpPr>
        <p:spPr>
          <a:xfrm>
            <a:off x="1352600" y="1772816"/>
            <a:ext cx="83684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>
                <a:solidFill>
                  <a:srgbClr val="660000"/>
                </a:solidFill>
                <a:latin typeface="Open Sans"/>
              </a:rPr>
              <a:t>10.00 – 13:00  </a:t>
            </a:r>
          </a:p>
          <a:p>
            <a:pPr>
              <a:tabLst>
                <a:tab pos="1143000" algn="l"/>
                <a:tab pos="1571625" algn="l"/>
              </a:tabLst>
            </a:pPr>
            <a:r>
              <a:rPr lang="hu-HU" sz="2800" b="1" kern="100" dirty="0">
                <a:solidFill>
                  <a:srgbClr val="660000"/>
                </a:solidFill>
                <a:latin typeface="Open Sans"/>
                <a:ea typeface="Times New Roman" panose="02020603050405020304" pitchFamily="18" charset="0"/>
                <a:cs typeface="Georgia" panose="02040502050405020303" pitchFamily="18" charset="0"/>
              </a:rPr>
              <a:t>  </a:t>
            </a:r>
            <a:r>
              <a:rPr lang="hu-HU" sz="3200" b="1" kern="100" dirty="0">
                <a:solidFill>
                  <a:srgbClr val="00000A"/>
                </a:solidFill>
                <a:latin typeface="Georgia" panose="02040502050405020303" pitchFamily="18" charset="0"/>
              </a:rPr>
              <a:t>120. Fórum </a:t>
            </a:r>
          </a:p>
          <a:p>
            <a:pPr>
              <a:tabLst>
                <a:tab pos="1143000" algn="l"/>
              </a:tabLst>
            </a:pPr>
            <a:r>
              <a:rPr lang="hu-HU" sz="2800" kern="100" dirty="0">
                <a:solidFill>
                  <a:srgbClr val="00000A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Georgia" panose="02040502050405020303" pitchFamily="18" charset="0"/>
              </a:rPr>
              <a:t>  </a:t>
            </a:r>
            <a:endParaRPr lang="hu-HU" sz="2400" b="1" dirty="0">
              <a:solidFill>
                <a:srgbClr val="660000"/>
              </a:solidFill>
              <a:latin typeface="Open Sans"/>
            </a:endParaRPr>
          </a:p>
          <a:p>
            <a:r>
              <a:rPr lang="hu-HU" sz="2400" b="1" dirty="0">
                <a:solidFill>
                  <a:srgbClr val="660000"/>
                </a:solidFill>
                <a:latin typeface="Open Sans"/>
              </a:rPr>
              <a:t>13.30 – 15.30 </a:t>
            </a:r>
          </a:p>
          <a:p>
            <a:pPr>
              <a:tabLst>
                <a:tab pos="1143000" algn="l"/>
                <a:tab pos="1571625" algn="l"/>
              </a:tabLst>
            </a:pPr>
            <a:r>
              <a:rPr lang="hu-HU" sz="2800" b="1" kern="100" dirty="0">
                <a:solidFill>
                  <a:srgbClr val="660000"/>
                </a:solidFill>
                <a:latin typeface="Open Sans"/>
                <a:ea typeface="Times New Roman" panose="02020603050405020304" pitchFamily="18" charset="0"/>
                <a:cs typeface="Georgia" panose="02040502050405020303" pitchFamily="18" charset="0"/>
              </a:rPr>
              <a:t>  </a:t>
            </a:r>
            <a:r>
              <a:rPr lang="hu-HU" sz="2800" b="1" kern="100" dirty="0">
                <a:solidFill>
                  <a:srgbClr val="00000A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Georgia" panose="02040502050405020303" pitchFamily="18" charset="0"/>
              </a:rPr>
              <a:t>DPO Fórum</a:t>
            </a:r>
          </a:p>
          <a:p>
            <a:pPr>
              <a:tabLst>
                <a:tab pos="1143000" algn="l"/>
                <a:tab pos="1571625" algn="l"/>
              </a:tabLst>
            </a:pPr>
            <a:endParaRPr lang="hu-HU" sz="2800" b="1" kern="100" dirty="0">
              <a:solidFill>
                <a:srgbClr val="00000A"/>
              </a:solidFill>
              <a:latin typeface="Georgia" panose="02040502050405020303" pitchFamily="18" charset="0"/>
              <a:ea typeface="Times New Roman" panose="02020603050405020304" pitchFamily="18" charset="0"/>
              <a:cs typeface="Georgia" panose="02040502050405020303" pitchFamily="18" charset="0"/>
            </a:endParaRPr>
          </a:p>
          <a:p>
            <a:r>
              <a:rPr lang="hu-HU" sz="2800" b="1" dirty="0">
                <a:solidFill>
                  <a:srgbClr val="660000"/>
                </a:solidFill>
                <a:latin typeface="Open Sans"/>
              </a:rPr>
              <a:t>15:00 (15.30) – 16:30 </a:t>
            </a:r>
          </a:p>
          <a:p>
            <a:pPr>
              <a:tabLst>
                <a:tab pos="1143000" algn="l"/>
                <a:tab pos="1571625" algn="l"/>
              </a:tabLst>
            </a:pPr>
            <a:r>
              <a:rPr lang="hu-HU" sz="3200" b="1" kern="100" dirty="0">
                <a:solidFill>
                  <a:srgbClr val="660000"/>
                </a:solidFill>
                <a:latin typeface="Open Sans"/>
                <a:ea typeface="Times New Roman" panose="02020603050405020304" pitchFamily="18" charset="0"/>
                <a:cs typeface="Georgia" panose="02040502050405020303" pitchFamily="18" charset="0"/>
              </a:rPr>
              <a:t>  </a:t>
            </a:r>
            <a:r>
              <a:rPr lang="hu-HU" sz="3200" b="1" kern="100" dirty="0">
                <a:solidFill>
                  <a:srgbClr val="00000A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Georgia" panose="02040502050405020303" pitchFamily="18" charset="0"/>
              </a:rPr>
              <a:t>Hétpecsét Közgyűlés</a:t>
            </a:r>
          </a:p>
          <a:p>
            <a:pPr>
              <a:tabLst>
                <a:tab pos="1143000" algn="l"/>
                <a:tab pos="1571625" algn="l"/>
              </a:tabLst>
            </a:pPr>
            <a:endParaRPr lang="hu-HU" sz="1600" b="1" kern="100" dirty="0">
              <a:solidFill>
                <a:srgbClr val="00000A"/>
              </a:solidFill>
              <a:latin typeface="Georgia" panose="02040502050405020303" pitchFamily="18" charset="0"/>
              <a:ea typeface="Times New Roman" panose="02020603050405020304" pitchFamily="18" charset="0"/>
              <a:cs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54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6330</TotalTime>
  <Words>297</Words>
  <Application>Microsoft Office PowerPoint</Application>
  <PresentationFormat>A4 (210x297 mm)</PresentationFormat>
  <Paragraphs>61</Paragraphs>
  <Slides>6</Slides>
  <Notes>5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8</vt:i4>
      </vt:variant>
      <vt:variant>
        <vt:lpstr>Téma</vt:lpstr>
      </vt:variant>
      <vt:variant>
        <vt:i4>3</vt:i4>
      </vt:variant>
      <vt:variant>
        <vt:lpstr>Diacímek</vt:lpstr>
      </vt:variant>
      <vt:variant>
        <vt:i4>6</vt:i4>
      </vt:variant>
    </vt:vector>
  </HeadingPairs>
  <TitlesOfParts>
    <vt:vector size="17" baseType="lpstr">
      <vt:lpstr>Arial</vt:lpstr>
      <vt:lpstr>Calibri</vt:lpstr>
      <vt:lpstr>Georgia</vt:lpstr>
      <vt:lpstr>Open Sans</vt:lpstr>
      <vt:lpstr>Segoe UI Historic</vt:lpstr>
      <vt:lpstr>StarSymbol</vt:lpstr>
      <vt:lpstr>Tahoma</vt:lpstr>
      <vt:lpstr>Times New Roman</vt:lpstr>
      <vt:lpstr>Office Theme</vt:lpstr>
      <vt:lpstr>Office Theme</vt:lpstr>
      <vt:lpstr>Office Theme</vt:lpstr>
      <vt:lpstr>PowerPoint-bemutató</vt:lpstr>
      <vt:lpstr>PowerPoint-bemutató</vt:lpstr>
      <vt:lpstr>PowerPoint-bemutató</vt:lpstr>
      <vt:lpstr>PÁLYÁZATI FELHÍVÁS „Az év információbiztonsági tartalom előállítója 2026”</vt:lpstr>
      <vt:lpstr>PÁLYÁZATI FELHÍVÁS „Az év információbiztonsági  szak- és diplomadolgozata - 2026”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Tarján Gábor</dc:creator>
  <cp:lastModifiedBy>Gasparetz András</cp:lastModifiedBy>
  <cp:revision>185</cp:revision>
  <cp:lastPrinted>2024-11-20T05:12:55Z</cp:lastPrinted>
  <dcterms:modified xsi:type="dcterms:W3CDTF">2026-03-16T09:17:52Z</dcterms:modified>
</cp:coreProperties>
</file>