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71" r:id="rId6"/>
    <p:sldId id="277" r:id="rId7"/>
    <p:sldId id="276" r:id="rId8"/>
    <p:sldId id="261" r:id="rId9"/>
    <p:sldId id="268" r:id="rId10"/>
    <p:sldId id="281" r:id="rId11"/>
    <p:sldId id="282" r:id="rId12"/>
    <p:sldId id="283" r:id="rId13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56" d="100"/>
          <a:sy n="56" d="100"/>
        </p:scale>
        <p:origin x="36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4B1C1-8AAB-42EB-981C-8A89DC834B2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ED3F3BF-F236-40F3-A267-3A3EF5496D4A}">
      <dgm:prSet phldrT="[Szöveg]"/>
      <dgm:spPr/>
      <dgm:t>
        <a:bodyPr/>
        <a:lstStyle/>
        <a:p>
          <a:r>
            <a:rPr lang="hu-HU" dirty="0" smtClean="0"/>
            <a:t>8+3 dolgozat</a:t>
          </a:r>
          <a:endParaRPr lang="hu-HU" dirty="0"/>
        </a:p>
      </dgm:t>
    </dgm:pt>
    <dgm:pt modelId="{79A27080-BABC-4D87-A868-7B24E3E85D4D}" type="parTrans" cxnId="{D4815D64-A380-4D22-BE18-8122784023B9}">
      <dgm:prSet/>
      <dgm:spPr/>
      <dgm:t>
        <a:bodyPr/>
        <a:lstStyle/>
        <a:p>
          <a:endParaRPr lang="hu-HU"/>
        </a:p>
      </dgm:t>
    </dgm:pt>
    <dgm:pt modelId="{C09D85F4-ED34-488B-8CC1-0FF3DCBCD040}" type="sibTrans" cxnId="{D4815D64-A380-4D22-BE18-8122784023B9}">
      <dgm:prSet/>
      <dgm:spPr/>
      <dgm:t>
        <a:bodyPr/>
        <a:lstStyle/>
        <a:p>
          <a:endParaRPr lang="hu-HU"/>
        </a:p>
      </dgm:t>
    </dgm:pt>
    <dgm:pt modelId="{464676ED-CDA6-4D2E-AE81-D1C1416CB83A}">
      <dgm:prSet phldrT="[Szöveg]"/>
      <dgm:spPr/>
      <dgm:t>
        <a:bodyPr/>
        <a:lstStyle/>
        <a:p>
          <a:r>
            <a:rPr lang="hu-HU" dirty="0" smtClean="0"/>
            <a:t>Bírálók felkérése</a:t>
          </a:r>
          <a:endParaRPr lang="hu-HU" dirty="0"/>
        </a:p>
      </dgm:t>
    </dgm:pt>
    <dgm:pt modelId="{7714AAA9-0070-4AA8-9429-49BA0CB7BB8D}" type="parTrans" cxnId="{A3D7A195-1841-44A2-A185-8412C2C87793}">
      <dgm:prSet/>
      <dgm:spPr/>
      <dgm:t>
        <a:bodyPr/>
        <a:lstStyle/>
        <a:p>
          <a:endParaRPr lang="hu-HU"/>
        </a:p>
      </dgm:t>
    </dgm:pt>
    <dgm:pt modelId="{9474FB46-7EE8-4FEE-A3E7-7F4FB4D40AA1}" type="sibTrans" cxnId="{A3D7A195-1841-44A2-A185-8412C2C87793}">
      <dgm:prSet/>
      <dgm:spPr/>
      <dgm:t>
        <a:bodyPr/>
        <a:lstStyle/>
        <a:p>
          <a:endParaRPr lang="hu-HU"/>
        </a:p>
      </dgm:t>
    </dgm:pt>
    <dgm:pt modelId="{18C08923-6EDF-49B1-952A-81AFD3B8D4B8}">
      <dgm:prSet phldrT="[Szöveg]"/>
      <dgm:spPr/>
      <dgm:t>
        <a:bodyPr/>
        <a:lstStyle/>
        <a:p>
          <a:r>
            <a:rPr lang="hu-HU" dirty="0" smtClean="0"/>
            <a:t>8 bírálat írásban</a:t>
          </a:r>
          <a:endParaRPr lang="hu-HU" dirty="0"/>
        </a:p>
      </dgm:t>
    </dgm:pt>
    <dgm:pt modelId="{63CCC2FA-2C96-427F-8548-4FFB043A33D6}" type="parTrans" cxnId="{A83C881E-A4D8-43AD-8252-19947BE5C795}">
      <dgm:prSet/>
      <dgm:spPr/>
      <dgm:t>
        <a:bodyPr/>
        <a:lstStyle/>
        <a:p>
          <a:endParaRPr lang="hu-HU"/>
        </a:p>
      </dgm:t>
    </dgm:pt>
    <dgm:pt modelId="{3B2E11AD-FBDF-4032-B4C6-293B6D576A1D}" type="sibTrans" cxnId="{A83C881E-A4D8-43AD-8252-19947BE5C795}">
      <dgm:prSet/>
      <dgm:spPr/>
      <dgm:t>
        <a:bodyPr/>
        <a:lstStyle/>
        <a:p>
          <a:endParaRPr lang="hu-HU"/>
        </a:p>
      </dgm:t>
    </dgm:pt>
    <dgm:pt modelId="{6D095D65-8C96-4F76-B5D7-F13419DBCA77}">
      <dgm:prSet phldrT="[Szöveg]"/>
      <dgm:spPr/>
      <dgm:t>
        <a:bodyPr/>
        <a:lstStyle/>
        <a:p>
          <a:r>
            <a:rPr lang="hu-HU" dirty="0" smtClean="0"/>
            <a:t>Tagi döntés</a:t>
          </a:r>
          <a:endParaRPr lang="hu-HU" dirty="0"/>
        </a:p>
      </dgm:t>
    </dgm:pt>
    <dgm:pt modelId="{3AEDD721-FA67-4513-B39B-E42D6C57F629}" type="parTrans" cxnId="{7EB6575D-7D72-4F54-BB89-CC09941C6F2B}">
      <dgm:prSet/>
      <dgm:spPr/>
      <dgm:t>
        <a:bodyPr/>
        <a:lstStyle/>
        <a:p>
          <a:endParaRPr lang="hu-HU"/>
        </a:p>
      </dgm:t>
    </dgm:pt>
    <dgm:pt modelId="{F46205C3-9FE7-40F7-B92B-797BA059A1BB}" type="sibTrans" cxnId="{7EB6575D-7D72-4F54-BB89-CC09941C6F2B}">
      <dgm:prSet/>
      <dgm:spPr/>
      <dgm:t>
        <a:bodyPr/>
        <a:lstStyle/>
        <a:p>
          <a:endParaRPr lang="hu-HU"/>
        </a:p>
      </dgm:t>
    </dgm:pt>
    <dgm:pt modelId="{5FF431B5-2001-4B66-AA7A-D74328201344}" type="pres">
      <dgm:prSet presAssocID="{FEF4B1C1-8AAB-42EB-981C-8A89DC834B25}" presName="Name0" presStyleCnt="0">
        <dgm:presLayoutVars>
          <dgm:dir/>
          <dgm:animLvl val="lvl"/>
          <dgm:resizeHandles val="exact"/>
        </dgm:presLayoutVars>
      </dgm:prSet>
      <dgm:spPr/>
    </dgm:pt>
    <dgm:pt modelId="{1A66450D-A3AF-41A2-A00D-1F9AABB9A253}" type="pres">
      <dgm:prSet presAssocID="{2ED3F3BF-F236-40F3-A267-3A3EF5496D4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FB0461-3DC5-45D0-B34C-23AB5D1EF88C}" type="pres">
      <dgm:prSet presAssocID="{C09D85F4-ED34-488B-8CC1-0FF3DCBCD040}" presName="parTxOnlySpace" presStyleCnt="0"/>
      <dgm:spPr/>
    </dgm:pt>
    <dgm:pt modelId="{EBA699BC-1C32-4278-8EE7-97B7BC14C476}" type="pres">
      <dgm:prSet presAssocID="{464676ED-CDA6-4D2E-AE81-D1C1416CB83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172214-E9B1-4AD9-9D8C-3364226C295D}" type="pres">
      <dgm:prSet presAssocID="{9474FB46-7EE8-4FEE-A3E7-7F4FB4D40AA1}" presName="parTxOnlySpace" presStyleCnt="0"/>
      <dgm:spPr/>
    </dgm:pt>
    <dgm:pt modelId="{3FA5C684-1E52-468D-9013-7090589D711F}" type="pres">
      <dgm:prSet presAssocID="{18C08923-6EDF-49B1-952A-81AFD3B8D4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2BD9D6-9B99-4A49-9904-EE13821468E7}" type="pres">
      <dgm:prSet presAssocID="{3B2E11AD-FBDF-4032-B4C6-293B6D576A1D}" presName="parTxOnlySpace" presStyleCnt="0"/>
      <dgm:spPr/>
    </dgm:pt>
    <dgm:pt modelId="{88735E6B-7825-4D8F-85BD-5E8BD05D2306}" type="pres">
      <dgm:prSet presAssocID="{6D095D65-8C96-4F76-B5D7-F13419DBCA7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EB6575D-7D72-4F54-BB89-CC09941C6F2B}" srcId="{FEF4B1C1-8AAB-42EB-981C-8A89DC834B25}" destId="{6D095D65-8C96-4F76-B5D7-F13419DBCA77}" srcOrd="3" destOrd="0" parTransId="{3AEDD721-FA67-4513-B39B-E42D6C57F629}" sibTransId="{F46205C3-9FE7-40F7-B92B-797BA059A1BB}"/>
    <dgm:cxn modelId="{A10AEB56-98AA-49A3-B7FE-DD492AE312D5}" type="presOf" srcId="{2ED3F3BF-F236-40F3-A267-3A3EF5496D4A}" destId="{1A66450D-A3AF-41A2-A00D-1F9AABB9A253}" srcOrd="0" destOrd="0" presId="urn:microsoft.com/office/officeart/2005/8/layout/chevron1"/>
    <dgm:cxn modelId="{A3D7A195-1841-44A2-A185-8412C2C87793}" srcId="{FEF4B1C1-8AAB-42EB-981C-8A89DC834B25}" destId="{464676ED-CDA6-4D2E-AE81-D1C1416CB83A}" srcOrd="1" destOrd="0" parTransId="{7714AAA9-0070-4AA8-9429-49BA0CB7BB8D}" sibTransId="{9474FB46-7EE8-4FEE-A3E7-7F4FB4D40AA1}"/>
    <dgm:cxn modelId="{A83C881E-A4D8-43AD-8252-19947BE5C795}" srcId="{FEF4B1C1-8AAB-42EB-981C-8A89DC834B25}" destId="{18C08923-6EDF-49B1-952A-81AFD3B8D4B8}" srcOrd="2" destOrd="0" parTransId="{63CCC2FA-2C96-427F-8548-4FFB043A33D6}" sibTransId="{3B2E11AD-FBDF-4032-B4C6-293B6D576A1D}"/>
    <dgm:cxn modelId="{FBDADCD1-70C2-46C0-A4E6-392ED57EED51}" type="presOf" srcId="{18C08923-6EDF-49B1-952A-81AFD3B8D4B8}" destId="{3FA5C684-1E52-468D-9013-7090589D711F}" srcOrd="0" destOrd="0" presId="urn:microsoft.com/office/officeart/2005/8/layout/chevron1"/>
    <dgm:cxn modelId="{5C5CEDFA-6EB8-4C27-BDD4-7758FE850EB3}" type="presOf" srcId="{6D095D65-8C96-4F76-B5D7-F13419DBCA77}" destId="{88735E6B-7825-4D8F-85BD-5E8BD05D2306}" srcOrd="0" destOrd="0" presId="urn:microsoft.com/office/officeart/2005/8/layout/chevron1"/>
    <dgm:cxn modelId="{49687001-6B67-44C3-BE2D-9D5D9D5B7D45}" type="presOf" srcId="{464676ED-CDA6-4D2E-AE81-D1C1416CB83A}" destId="{EBA699BC-1C32-4278-8EE7-97B7BC14C476}" srcOrd="0" destOrd="0" presId="urn:microsoft.com/office/officeart/2005/8/layout/chevron1"/>
    <dgm:cxn modelId="{78D505B6-6FBD-4CEA-A513-3AE976B9A26D}" type="presOf" srcId="{FEF4B1C1-8AAB-42EB-981C-8A89DC834B25}" destId="{5FF431B5-2001-4B66-AA7A-D74328201344}" srcOrd="0" destOrd="0" presId="urn:microsoft.com/office/officeart/2005/8/layout/chevron1"/>
    <dgm:cxn modelId="{D4815D64-A380-4D22-BE18-8122784023B9}" srcId="{FEF4B1C1-8AAB-42EB-981C-8A89DC834B25}" destId="{2ED3F3BF-F236-40F3-A267-3A3EF5496D4A}" srcOrd="0" destOrd="0" parTransId="{79A27080-BABC-4D87-A868-7B24E3E85D4D}" sibTransId="{C09D85F4-ED34-488B-8CC1-0FF3DCBCD040}"/>
    <dgm:cxn modelId="{73022CAA-8E77-4B12-815F-471D17777B81}" type="presParOf" srcId="{5FF431B5-2001-4B66-AA7A-D74328201344}" destId="{1A66450D-A3AF-41A2-A00D-1F9AABB9A253}" srcOrd="0" destOrd="0" presId="urn:microsoft.com/office/officeart/2005/8/layout/chevron1"/>
    <dgm:cxn modelId="{0B72F2ED-45F2-40C7-AC7A-F4ECF8924B71}" type="presParOf" srcId="{5FF431B5-2001-4B66-AA7A-D74328201344}" destId="{9FFB0461-3DC5-45D0-B34C-23AB5D1EF88C}" srcOrd="1" destOrd="0" presId="urn:microsoft.com/office/officeart/2005/8/layout/chevron1"/>
    <dgm:cxn modelId="{194BE9F1-35C2-4498-91F3-FE3628B83549}" type="presParOf" srcId="{5FF431B5-2001-4B66-AA7A-D74328201344}" destId="{EBA699BC-1C32-4278-8EE7-97B7BC14C476}" srcOrd="2" destOrd="0" presId="urn:microsoft.com/office/officeart/2005/8/layout/chevron1"/>
    <dgm:cxn modelId="{32B859E0-B993-463C-86D4-88C359129BEF}" type="presParOf" srcId="{5FF431B5-2001-4B66-AA7A-D74328201344}" destId="{D2172214-E9B1-4AD9-9D8C-3364226C295D}" srcOrd="3" destOrd="0" presId="urn:microsoft.com/office/officeart/2005/8/layout/chevron1"/>
    <dgm:cxn modelId="{A83BF937-E5C5-469D-BC60-1DD0D102AA89}" type="presParOf" srcId="{5FF431B5-2001-4B66-AA7A-D74328201344}" destId="{3FA5C684-1E52-468D-9013-7090589D711F}" srcOrd="4" destOrd="0" presId="urn:microsoft.com/office/officeart/2005/8/layout/chevron1"/>
    <dgm:cxn modelId="{40FEC6F5-BDD6-4EFC-8BAB-2BB843EDC3AB}" type="presParOf" srcId="{5FF431B5-2001-4B66-AA7A-D74328201344}" destId="{AE2BD9D6-9B99-4A49-9904-EE13821468E7}" srcOrd="5" destOrd="0" presId="urn:microsoft.com/office/officeart/2005/8/layout/chevron1"/>
    <dgm:cxn modelId="{7ABF8CC7-17B4-4B4C-A5BA-A65E0E2950BA}" type="presParOf" srcId="{5FF431B5-2001-4B66-AA7A-D74328201344}" destId="{88735E6B-7825-4D8F-85BD-5E8BD05D230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6450D-A3AF-41A2-A00D-1F9AABB9A253}">
      <dsp:nvSpPr>
        <dsp:cNvPr id="0" name=""/>
        <dsp:cNvSpPr/>
      </dsp:nvSpPr>
      <dsp:spPr>
        <a:xfrm>
          <a:off x="4278" y="1703246"/>
          <a:ext cx="2490437" cy="996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8+3 dolgozat</a:t>
          </a:r>
          <a:endParaRPr lang="hu-HU" sz="2600" kern="1200" dirty="0"/>
        </a:p>
      </dsp:txBody>
      <dsp:txXfrm>
        <a:off x="502365" y="1703246"/>
        <a:ext cx="1494263" cy="996174"/>
      </dsp:txXfrm>
    </dsp:sp>
    <dsp:sp modelId="{EBA699BC-1C32-4278-8EE7-97B7BC14C476}">
      <dsp:nvSpPr>
        <dsp:cNvPr id="0" name=""/>
        <dsp:cNvSpPr/>
      </dsp:nvSpPr>
      <dsp:spPr>
        <a:xfrm>
          <a:off x="2245671" y="1703246"/>
          <a:ext cx="2490437" cy="996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Bírálók felkérése</a:t>
          </a:r>
          <a:endParaRPr lang="hu-HU" sz="2600" kern="1200" dirty="0"/>
        </a:p>
      </dsp:txBody>
      <dsp:txXfrm>
        <a:off x="2743758" y="1703246"/>
        <a:ext cx="1494263" cy="996174"/>
      </dsp:txXfrm>
    </dsp:sp>
    <dsp:sp modelId="{3FA5C684-1E52-468D-9013-7090589D711F}">
      <dsp:nvSpPr>
        <dsp:cNvPr id="0" name=""/>
        <dsp:cNvSpPr/>
      </dsp:nvSpPr>
      <dsp:spPr>
        <a:xfrm>
          <a:off x="4487065" y="1703246"/>
          <a:ext cx="2490437" cy="996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8 bírálat írásban</a:t>
          </a:r>
          <a:endParaRPr lang="hu-HU" sz="2600" kern="1200" dirty="0"/>
        </a:p>
      </dsp:txBody>
      <dsp:txXfrm>
        <a:off x="4985152" y="1703246"/>
        <a:ext cx="1494263" cy="996174"/>
      </dsp:txXfrm>
    </dsp:sp>
    <dsp:sp modelId="{88735E6B-7825-4D8F-85BD-5E8BD05D2306}">
      <dsp:nvSpPr>
        <dsp:cNvPr id="0" name=""/>
        <dsp:cNvSpPr/>
      </dsp:nvSpPr>
      <dsp:spPr>
        <a:xfrm>
          <a:off x="6728459" y="1703246"/>
          <a:ext cx="2490437" cy="996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Tagi döntés</a:t>
          </a:r>
          <a:endParaRPr lang="hu-HU" sz="2600" kern="1200" dirty="0"/>
        </a:p>
      </dsp:txBody>
      <dsp:txXfrm>
        <a:off x="7226546" y="1703246"/>
        <a:ext cx="1494263" cy="99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2016. 09. 20.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ntechradar.hu/penz/0912/hangrobbanas-olte-meg-az-ing-bank-szerverei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ndex.hu/tudomany/til/2016/09/15/megtorpan_a_merevlemez_ha_rakiabalnak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3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880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/>
              <a:t>Tesztelték a </a:t>
            </a:r>
            <a:r>
              <a:rPr lang="hu-HU" sz="1200" dirty="0" err="1" smtClean="0"/>
              <a:t>BCP-t</a:t>
            </a:r>
            <a:r>
              <a:rPr lang="hu-HU" sz="1200" dirty="0" smtClean="0"/>
              <a:t>?</a:t>
            </a:r>
          </a:p>
          <a:p>
            <a:r>
              <a:rPr lang="hu-HU" sz="1200" dirty="0" smtClean="0"/>
              <a:t>Gyalog galopp – ki a boszorkány?  Ki a HDD? Ha rákiáltunk megáll.		</a:t>
            </a:r>
          </a:p>
          <a:p>
            <a:r>
              <a:rPr lang="hu-HU" sz="1200" dirty="0" smtClean="0">
                <a:hlinkClick r:id="rId3"/>
              </a:rPr>
              <a:t>http://fintechradar.hu/penz/0912/hangrobbanas-olte-meg-az-ing-bank-szervereit/</a:t>
            </a:r>
            <a:endParaRPr lang="hu-HU" sz="1200" dirty="0" smtClean="0"/>
          </a:p>
          <a:p>
            <a:endParaRPr lang="hu-HU" sz="1200" b="1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1200" dirty="0" smtClean="0">
                <a:hlinkClick r:id="rId4"/>
              </a:rPr>
              <a:t>http://index.hu/tudomany/til/2016/09/15/megtorpan_a_merevlemez_ha_rakiabalnak/</a:t>
            </a:r>
            <a:endParaRPr lang="hu-HU" sz="1200" dirty="0" smtClean="0"/>
          </a:p>
          <a:p>
            <a:pPr marL="342900" indent="-342900">
              <a:buFontTx/>
              <a:buChar char="-"/>
            </a:pPr>
            <a:r>
              <a:rPr lang="hu-HU" sz="1200" dirty="0" err="1" smtClean="0"/>
              <a:t>Puby</a:t>
            </a:r>
            <a:r>
              <a:rPr lang="hu-HU" sz="1200" baseline="0" dirty="0" smtClean="0"/>
              <a:t> film felvétele</a:t>
            </a:r>
            <a:endParaRPr lang="hu-HU" sz="1200" dirty="0" smtClean="0"/>
          </a:p>
          <a:p>
            <a:pPr marL="342900" indent="-342900">
              <a:buFontTx/>
              <a:buChar char="-"/>
            </a:pPr>
            <a:r>
              <a:rPr lang="hu-HU" sz="1200" dirty="0" smtClean="0"/>
              <a:t>Kürt szívátültetés</a:t>
            </a:r>
          </a:p>
          <a:p>
            <a:pPr marL="342900" indent="-342900">
              <a:buFontTx/>
              <a:buChar char="-"/>
            </a:pPr>
            <a:endParaRPr lang="hu-HU" sz="1200" dirty="0" smtClean="0"/>
          </a:p>
          <a:p>
            <a:pPr marL="342900" indent="-342900">
              <a:buFontTx/>
              <a:buChar char="-"/>
            </a:pPr>
            <a:r>
              <a:rPr lang="hu-HU" sz="1200" dirty="0" smtClean="0"/>
              <a:t>UPS , generátor , dízelolaj hiány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38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03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18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hyperlink" Target="https://www.linkedin.com/groups/6541683" TargetMode="External"/><Relationship Id="rId1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19" Type="http://schemas.microsoft.com/office/2007/relationships/diagramDrawing" Target="../diagrams/drawing1.xml"/><Relationship Id="rId4" Type="http://schemas.openxmlformats.org/officeDocument/2006/relationships/hyperlink" Target="http://www.hetpecset.hu/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tpecset.hu/site/admin/article/items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http://hetpecset.hu/site/admin/article/items/3" TargetMode="External"/><Relationship Id="rId4" Type="http://schemas.openxmlformats.org/officeDocument/2006/relationships/hyperlink" Target="http://hetpecset.hu/site/admin/article/items/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ndangregg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hyperlink" Target="https://www.linkedin.com/groups/654168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LXIX.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2016. szeptember 21.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3236827"/>
            <a:ext cx="3456384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</a:t>
            </a:r>
            <a:r>
              <a:rPr lang="hu-HU" sz="3200" b="1" dirty="0" smtClean="0">
                <a:solidFill>
                  <a:srgbClr val="000000"/>
                </a:solidFill>
              </a:rPr>
              <a:t>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6" y="3236827"/>
            <a:ext cx="4352032" cy="290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4" y="701978"/>
            <a:ext cx="8322267" cy="16136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14300" prst="hardEdge"/>
          </a:sp3d>
        </p:spPr>
      </p:pic>
      <p:sp>
        <p:nvSpPr>
          <p:cNvPr id="4" name="TextShape 2"/>
          <p:cNvSpPr txBox="1"/>
          <p:nvPr/>
        </p:nvSpPr>
        <p:spPr>
          <a:xfrm>
            <a:off x="2216696" y="152280"/>
            <a:ext cx="7488904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A döntési folyamat</a:t>
            </a:r>
            <a:endParaRPr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8504" y="3429001"/>
            <a:ext cx="90010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marL="285750" indent="-285750" algn="ctr">
              <a:buClrTx/>
              <a:buFontTx/>
              <a:buChar char="-"/>
            </a:pP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Továbbra is igyekszik az érintettek </a:t>
            </a: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é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rdeklődését/ érdekeit szem előtt tartva eljárni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b="1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u="sng" dirty="0" err="1" smtClean="0">
                <a:solidFill>
                  <a:srgbClr val="0D0147"/>
                </a:solidFill>
                <a:latin typeface="Arial" charset="0"/>
                <a:hlinkClick r:id="rId4"/>
              </a:rPr>
              <a:t>www.hetpecset.hu</a:t>
            </a:r>
            <a:endParaRPr lang="hu-HU" altLang="hu-HU" sz="1800" b="1" u="sng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  <a:hlinkClick r:id="rId5"/>
              </a:rPr>
              <a:t>https://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  <a:hlinkClick r:id="rId5"/>
              </a:rPr>
              <a:t>www.linkedin.com/groups/6541683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034" y="3182279"/>
            <a:ext cx="15670177" cy="367572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768" y="1167982"/>
            <a:ext cx="939020" cy="6816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4888" y="1254538"/>
            <a:ext cx="817762" cy="50849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3750" y="1214111"/>
            <a:ext cx="1018918" cy="61385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1148" y="1201712"/>
            <a:ext cx="951909" cy="62625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1231" y="1208229"/>
            <a:ext cx="936105" cy="65780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5510" y="1278312"/>
            <a:ext cx="862158" cy="49154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766" y="3715758"/>
            <a:ext cx="4635327" cy="274355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3007" y="3689669"/>
            <a:ext cx="4273042" cy="2848695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861877170"/>
              </p:ext>
            </p:extLst>
          </p:nvPr>
        </p:nvGraphicFramePr>
        <p:xfrm>
          <a:off x="122313" y="547602"/>
          <a:ext cx="922317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8558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A HONLAP: </a:t>
            </a:r>
            <a:r>
              <a:rPr lang="hu-HU" sz="2400" b="1" dirty="0" err="1" smtClean="0">
                <a:latin typeface="Arial" charset="0"/>
                <a:cs typeface="Arial" charset="0"/>
              </a:rPr>
              <a:t>www.hetpecset.hu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0752" y="836712"/>
            <a:ext cx="7185248" cy="52592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9 hónap az új honlapon:</a:t>
            </a:r>
          </a:p>
          <a:p>
            <a:pPr lvl="2" eaLnBrk="1" hangingPunct="1">
              <a:lnSpc>
                <a:spcPct val="90000"/>
              </a:lnSpc>
            </a:pPr>
            <a:r>
              <a:rPr lang="hu-HU" sz="2000" b="1" dirty="0" smtClean="0">
                <a:latin typeface="Arial" charset="0"/>
                <a:cs typeface="Arial" charset="0"/>
              </a:rPr>
              <a:t>A hírfigyelés nyilvános és kereshető (Sebők Viktória) :</a:t>
            </a:r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- … </a:t>
            </a:r>
            <a:r>
              <a:rPr lang="hu-HU" sz="2000" dirty="0" smtClean="0">
                <a:hlinkClick r:id="rId3"/>
              </a:rPr>
              <a:t>incidensek</a:t>
            </a:r>
            <a:r>
              <a:rPr lang="hu-HU" sz="2000" dirty="0" smtClean="0"/>
              <a:t> 		</a:t>
            </a:r>
            <a:r>
              <a:rPr lang="hu-HU" sz="2000" dirty="0"/>
              <a:t>	</a:t>
            </a:r>
            <a:r>
              <a:rPr lang="hu-HU" sz="2000" dirty="0" smtClean="0"/>
              <a:t>	52 /   3410</a:t>
            </a:r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- … </a:t>
            </a:r>
            <a:r>
              <a:rPr lang="hu-HU" sz="2000" u="sng" dirty="0" smtClean="0">
                <a:hlinkClick r:id="rId4"/>
              </a:rPr>
              <a:t>a </a:t>
            </a:r>
            <a:r>
              <a:rPr lang="hu-HU" sz="2000" u="sng" dirty="0">
                <a:hlinkClick r:id="rId4"/>
              </a:rPr>
              <a:t>jogban és </a:t>
            </a:r>
            <a:r>
              <a:rPr lang="hu-HU" sz="2000" u="sng" dirty="0" smtClean="0">
                <a:hlinkClick r:id="rId4"/>
              </a:rPr>
              <a:t>szabványokban</a:t>
            </a:r>
            <a:r>
              <a:rPr lang="hu-HU" sz="2000" u="sng" dirty="0" smtClean="0"/>
              <a:t> </a:t>
            </a:r>
            <a:r>
              <a:rPr lang="hu-HU" sz="2000" dirty="0" smtClean="0"/>
              <a:t>		29 /   2560</a:t>
            </a:r>
            <a:endParaRPr lang="hu-HU" sz="2000" u="sng" dirty="0" smtClean="0"/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- Egyéb … </a:t>
            </a:r>
            <a:r>
              <a:rPr lang="hu-HU" sz="2000" dirty="0">
                <a:hlinkClick r:id="rId5"/>
              </a:rPr>
              <a:t>események, háttéranyagok</a:t>
            </a:r>
            <a:r>
              <a:rPr lang="hu-HU" sz="2000" u="sng" dirty="0" smtClean="0"/>
              <a:t> </a:t>
            </a:r>
            <a:r>
              <a:rPr lang="hu-HU" sz="2000" dirty="0" smtClean="0"/>
              <a:t>	75 /   5416</a:t>
            </a:r>
          </a:p>
          <a:p>
            <a:pPr marL="342900" lvl="4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ÖSSZESEN				           156 / 11386</a:t>
            </a:r>
          </a:p>
          <a:p>
            <a:pPr lvl="4">
              <a:lnSpc>
                <a:spcPct val="90000"/>
              </a:lnSpc>
            </a:pPr>
            <a:endParaRPr lang="hu-HU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hu-HU" sz="2800" dirty="0" smtClean="0"/>
              <a:t>Slágerlista: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Leleplezheti, mit tud a </a:t>
            </a:r>
            <a:r>
              <a:rPr lang="hu-HU" sz="2000" dirty="0" err="1" smtClean="0"/>
              <a:t>Google</a:t>
            </a:r>
            <a:r>
              <a:rPr lang="hu-HU" sz="2000" dirty="0" smtClean="0"/>
              <a:t> személy szerint Önről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2015 legnagyobb adatlopásai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Adatvédelmi ultimátum az EU-nak és az USA-nak</a:t>
            </a:r>
            <a:endParaRPr lang="hu-HU" sz="2000" dirty="0" smtClean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Adatvédelem: extra-bírság jön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/>
              <a:t>Iszlamisták</a:t>
            </a:r>
            <a:r>
              <a:rPr lang="hu-HU" sz="2000" dirty="0" smtClean="0"/>
              <a:t> törtek fel egy magyar </a:t>
            </a:r>
            <a:r>
              <a:rPr lang="hu-HU" sz="2000" dirty="0" err="1" smtClean="0"/>
              <a:t>fesztiválhonlapot</a:t>
            </a:r>
            <a:endParaRPr lang="hu-HU" sz="2000" dirty="0" smtClean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Biztonságos kikötő 2.0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/>
              <a:t>Hekkerek</a:t>
            </a:r>
            <a:r>
              <a:rPr lang="hu-HU" sz="2000" dirty="0" smtClean="0"/>
              <a:t> okoztak áramkimaradást Ukrajnában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Clear desk and clear screen policy – What does ISO 27001 require?</a:t>
            </a:r>
            <a:endParaRPr lang="hu-HU" sz="2000" dirty="0" smtClean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/>
              <a:t>Mobilappok</a:t>
            </a:r>
            <a:r>
              <a:rPr lang="hu-HU" sz="2000" dirty="0" smtClean="0"/>
              <a:t> elkerülendő veszélyei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Valós kockázatok a </a:t>
            </a:r>
            <a:r>
              <a:rPr lang="hu-HU" sz="2000" dirty="0" err="1" smtClean="0"/>
              <a:t>virtualizált</a:t>
            </a:r>
            <a:r>
              <a:rPr lang="hu-HU" sz="2000" dirty="0" smtClean="0"/>
              <a:t> világban</a:t>
            </a:r>
          </a:p>
          <a:p>
            <a:pPr eaLnBrk="1" hangingPunct="1">
              <a:lnSpc>
                <a:spcPct val="90000"/>
              </a:lnSpc>
            </a:pPr>
            <a:endParaRPr lang="hu-HU" sz="24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65" y="2060848"/>
            <a:ext cx="2592287" cy="36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4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A HONLAP: </a:t>
            </a:r>
            <a:r>
              <a:rPr lang="hu-HU" sz="2400" b="1" dirty="0" err="1" smtClean="0">
                <a:latin typeface="Arial" charset="0"/>
                <a:cs typeface="Arial" charset="0"/>
              </a:rPr>
              <a:t>www.hetpecset.hu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5" y="2060848"/>
            <a:ext cx="2592287" cy="36751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888" y="1348806"/>
            <a:ext cx="628650" cy="6191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888" y="3594559"/>
            <a:ext cx="666122" cy="60769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180114" y="1988840"/>
            <a:ext cx="4116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222 tag</a:t>
            </a:r>
          </a:p>
          <a:p>
            <a:endParaRPr lang="hu-HU" sz="2400" b="1" dirty="0"/>
          </a:p>
          <a:p>
            <a:endParaRPr lang="hu-HU" sz="2400" b="1" dirty="0" smtClean="0"/>
          </a:p>
          <a:p>
            <a:endParaRPr lang="hu-HU" sz="2400" b="1" dirty="0"/>
          </a:p>
          <a:p>
            <a:endParaRPr lang="hu-HU" sz="2400" b="1" dirty="0" smtClean="0"/>
          </a:p>
          <a:p>
            <a:endParaRPr lang="hu-HU" sz="2400" b="1" dirty="0"/>
          </a:p>
          <a:p>
            <a:r>
              <a:rPr lang="hu-HU" sz="2400" b="1" dirty="0" smtClean="0"/>
              <a:t>36 album</a:t>
            </a:r>
          </a:p>
          <a:p>
            <a:r>
              <a:rPr lang="hu-HU" sz="2400" b="1" dirty="0" smtClean="0"/>
              <a:t>761 fénykép</a:t>
            </a:r>
            <a:endParaRPr lang="hu-HU" sz="2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140" y="3512334"/>
            <a:ext cx="3590231" cy="2128986"/>
          </a:xfrm>
          <a:prstGeom prst="rect">
            <a:avLst/>
          </a:prstGeom>
          <a:effectLst>
            <a:glow rad="127000">
              <a:schemeClr val="accent1"/>
            </a:glow>
            <a:softEdge rad="2286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184" y="730687"/>
            <a:ext cx="2189512" cy="251630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740834" y="5360031"/>
            <a:ext cx="1152128" cy="648072"/>
          </a:xfrm>
          <a:prstGeom prst="roundRect">
            <a:avLst/>
          </a:prstGeom>
          <a:noFill/>
          <a:ln w="57150">
            <a:solidFill>
              <a:srgbClr val="4E7F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ggatott nyíl jobbra 8"/>
          <p:cNvSpPr/>
          <p:nvPr/>
        </p:nvSpPr>
        <p:spPr>
          <a:xfrm rot="18322473">
            <a:off x="829905" y="3244601"/>
            <a:ext cx="4102095" cy="881722"/>
          </a:xfrm>
          <a:prstGeom prst="stripedRightArrow">
            <a:avLst>
              <a:gd name="adj1" fmla="val 27826"/>
              <a:gd name="adj2" fmla="val 1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ggatott nyíl jobbra 13"/>
          <p:cNvSpPr/>
          <p:nvPr/>
        </p:nvSpPr>
        <p:spPr>
          <a:xfrm rot="18322473">
            <a:off x="2193016" y="4843331"/>
            <a:ext cx="2497409" cy="687146"/>
          </a:xfrm>
          <a:prstGeom prst="stripedRightArrow">
            <a:avLst>
              <a:gd name="adj1" fmla="val 27826"/>
              <a:gd name="adj2" fmla="val 13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0712" y="-243408"/>
            <a:ext cx="6506020" cy="1145160"/>
          </a:xfrm>
        </p:spPr>
        <p:txBody>
          <a:bodyPr/>
          <a:lstStyle/>
          <a:p>
            <a:r>
              <a:rPr lang="hu-HU" sz="2400" b="1" dirty="0" smtClean="0"/>
              <a:t>Aktualitások: teszteltek</a:t>
            </a:r>
            <a:endParaRPr lang="hu-HU" sz="24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/>
          </p:nvPr>
        </p:nvSpPr>
        <p:spPr>
          <a:xfrm>
            <a:off x="560512" y="1772816"/>
            <a:ext cx="9205032" cy="4112646"/>
          </a:xfrm>
        </p:spPr>
        <p:txBody>
          <a:bodyPr/>
          <a:lstStyle/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Tesztelték a </a:t>
            </a:r>
            <a:r>
              <a:rPr lang="hu-HU" sz="2000" dirty="0" err="1" smtClean="0"/>
              <a:t>BCP-t</a:t>
            </a:r>
            <a:r>
              <a:rPr lang="hu-HU" sz="2000" dirty="0" smtClean="0"/>
              <a:t>?</a:t>
            </a:r>
          </a:p>
          <a:p>
            <a:r>
              <a:rPr lang="hu-HU" sz="2000" b="1" dirty="0"/>
              <a:t>Tesztelték a tűzoltórendszert az ING bukaresti szervertermében</a:t>
            </a:r>
            <a:r>
              <a:rPr lang="hu-HU" sz="2000" b="1" dirty="0" smtClean="0"/>
              <a:t>.</a:t>
            </a:r>
          </a:p>
          <a:p>
            <a:endParaRPr lang="hu-HU" sz="2000" dirty="0" smtClean="0"/>
          </a:p>
          <a:p>
            <a:r>
              <a:rPr lang="hu-HU" sz="2000" b="1" dirty="0" smtClean="0"/>
              <a:t>Inert gázos oltórendszer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130 decibel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10 órás kiesés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dirty="0"/>
          </a:p>
          <a:p>
            <a:r>
              <a:rPr lang="hu-HU" sz="2000" b="1" dirty="0" err="1"/>
              <a:t>Brendan</a:t>
            </a:r>
            <a:r>
              <a:rPr lang="hu-HU" sz="2000" b="1" dirty="0"/>
              <a:t> D. </a:t>
            </a:r>
            <a:r>
              <a:rPr lang="hu-HU" sz="2000" b="1" dirty="0" err="1"/>
              <a:t>Gregg</a:t>
            </a:r>
            <a:endParaRPr lang="hu-H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hlinkClick r:id="rId3"/>
              </a:rPr>
              <a:t>http://www.brendangregg.com/</a:t>
            </a: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Jelenleg </a:t>
            </a:r>
            <a:r>
              <a:rPr lang="hu-HU" sz="2000" dirty="0" err="1" smtClean="0"/>
              <a:t>Netflix</a:t>
            </a: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dirty="0" smtClean="0"/>
          </a:p>
          <a:p>
            <a:r>
              <a:rPr lang="hu-HU" sz="2000" b="1" dirty="0" smtClean="0"/>
              <a:t>Kiáltás a szerverteremben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Hatalmas alapzaj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Kiáltás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HDD megtorpanás</a:t>
            </a:r>
          </a:p>
          <a:p>
            <a:pPr marL="342900" indent="-342900">
              <a:buFontTx/>
              <a:buChar char="-"/>
            </a:pPr>
            <a:endParaRPr lang="hu-HU" sz="2000" dirty="0"/>
          </a:p>
          <a:p>
            <a:pPr marL="342900" indent="-342900">
              <a:buFontTx/>
              <a:buChar char="-"/>
            </a:pPr>
            <a:endParaRPr lang="hu-HU" sz="2000" dirty="0"/>
          </a:p>
          <a:p>
            <a:pPr marL="342900" indent="-342900">
              <a:buFontTx/>
              <a:buChar char="-"/>
            </a:pPr>
            <a:endParaRPr lang="hu-HU" sz="2000" dirty="0" smtClean="0"/>
          </a:p>
          <a:p>
            <a:pPr marL="342900" indent="-342900">
              <a:buFontTx/>
              <a:buChar char="-"/>
            </a:pPr>
            <a:endParaRPr lang="hu-HU" sz="2000" dirty="0"/>
          </a:p>
          <a:p>
            <a:pPr marL="342900" indent="-342900">
              <a:buFontTx/>
              <a:buChar char="-"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89" y="2561332"/>
            <a:ext cx="4531087" cy="290264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634" y="2852936"/>
            <a:ext cx="2162175" cy="16192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634" y="4457108"/>
            <a:ext cx="2162175" cy="19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t>6</a:t>
            </a:fld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Arial"/>
              </a:rPr>
              <a:t>MAI PROGRAM</a:t>
            </a:r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961078" cy="443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2216696" y="152280"/>
            <a:ext cx="7488904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2016-os fogadalmak a Hétpecsétnél:</a:t>
            </a:r>
            <a:endParaRPr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8504" y="2276872"/>
            <a:ext cx="5760640" cy="376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A </a:t>
            </a: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>Hétpecsét Információbiztonsági Egyesület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 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megtartja a fórumokat,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kiírja az „</a:t>
            </a:r>
            <a:r>
              <a:rPr lang="hu-HU" altLang="hu-HU" sz="1800" dirty="0" err="1" smtClean="0">
                <a:solidFill>
                  <a:srgbClr val="0D0147"/>
                </a:solidFill>
                <a:latin typeface="Arial" charset="0"/>
              </a:rPr>
              <a:t>Az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 év információbiztonsági újságírója” pályázatot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kiírja 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az „</a:t>
            </a:r>
            <a:r>
              <a:rPr lang="hu-HU" altLang="hu-HU" sz="1800" dirty="0" err="1">
                <a:solidFill>
                  <a:srgbClr val="0D0147"/>
                </a:solidFill>
                <a:latin typeface="Arial" charset="0"/>
              </a:rPr>
              <a:t>Az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 év 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információvédelmi szak- és diplomadolgozata” pályázatot</a:t>
            </a:r>
          </a:p>
          <a:p>
            <a:pPr marL="285750" indent="-285750" algn="ctr">
              <a:buClrTx/>
              <a:buFontTx/>
              <a:buChar char="-"/>
            </a:pP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Továbbra is igyekszik az érintettek </a:t>
            </a: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é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rdeklődését/ érdekeit szem előtt tartva eljárni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b="1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u="sng" dirty="0" err="1" smtClean="0">
                <a:solidFill>
                  <a:srgbClr val="0D0147"/>
                </a:solidFill>
                <a:latin typeface="Arial" charset="0"/>
                <a:hlinkClick r:id="rId3"/>
              </a:rPr>
              <a:t>www.hetpecset.hu</a:t>
            </a:r>
            <a:endParaRPr lang="hu-HU" altLang="hu-HU" sz="1800" b="1" u="sng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  <a:hlinkClick r:id="rId4"/>
              </a:rPr>
              <a:t>https://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  <a:hlinkClick r:id="rId4"/>
              </a:rPr>
              <a:t>www.linkedin.com/groups/6541683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128" y="1124744"/>
            <a:ext cx="3134729" cy="4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848544" y="76320"/>
            <a:ext cx="9057216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A 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PÁLYÁZAT EDDIGI NYERTESEI</a:t>
            </a:r>
            <a:endParaRPr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4488" y="717000"/>
            <a:ext cx="9506744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  <a:lvl2pPr marL="742950" indent="-28575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2pPr>
            <a:lvl3pPr marL="1143000" indent="-22860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3pPr>
            <a:lvl4pPr marL="1600200" indent="-22860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4pPr>
            <a:lvl5pPr marL="2057400" indent="-22860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9pPr>
          </a:lstStyle>
          <a:p>
            <a:pPr marL="1828800" lvl="4" indent="0" algn="l">
              <a:lnSpc>
                <a:spcPct val="100000"/>
              </a:lnSpc>
              <a:spcBef>
                <a:spcPts val="500"/>
              </a:spcBef>
              <a:buClr>
                <a:srgbClr val="0D0147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2006</a:t>
            </a:r>
            <a:r>
              <a:rPr lang="hu-HU" sz="2000" b="0" dirty="0" smtClean="0">
                <a:solidFill>
                  <a:schemeClr val="tx1"/>
                </a:solidFill>
              </a:rPr>
              <a:t> </a:t>
            </a:r>
            <a:r>
              <a:rPr lang="hu-HU" sz="2000" b="0" dirty="0">
                <a:solidFill>
                  <a:schemeClr val="tx1"/>
                </a:solidFill>
              </a:rPr>
              <a:t>- </a:t>
            </a:r>
            <a:r>
              <a:rPr lang="hu-HU" sz="2000" b="0" dirty="0" err="1">
                <a:solidFill>
                  <a:schemeClr val="tx1"/>
                </a:solidFill>
              </a:rPr>
              <a:t>Czirkos</a:t>
            </a:r>
            <a:r>
              <a:rPr lang="hu-HU" sz="2000" b="0" dirty="0">
                <a:solidFill>
                  <a:schemeClr val="tx1"/>
                </a:solidFill>
              </a:rPr>
              <a:t> Zoltán (BMGE) - P2P alapú biztonsági szoftver kifejlesztése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2007</a:t>
            </a:r>
            <a:r>
              <a:rPr lang="hu-HU" sz="2000" b="0" dirty="0">
                <a:solidFill>
                  <a:schemeClr val="tx1"/>
                </a:solidFill>
              </a:rPr>
              <a:t> - Gulyás Gábor György (BMGE) - Anonim csevegő szolgáltatás vizsgálata hagyományos és mobil környezetben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2007</a:t>
            </a:r>
            <a:r>
              <a:rPr lang="hu-HU" sz="2000" b="0" dirty="0">
                <a:solidFill>
                  <a:schemeClr val="tx1"/>
                </a:solidFill>
              </a:rPr>
              <a:t> – </a:t>
            </a:r>
            <a:r>
              <a:rPr lang="hu-HU" sz="2000" b="0" dirty="0" err="1">
                <a:solidFill>
                  <a:schemeClr val="tx1"/>
                </a:solidFill>
              </a:rPr>
              <a:t>Árva-Szabó</a:t>
            </a:r>
            <a:r>
              <a:rPr lang="hu-HU" sz="2000" b="0" dirty="0">
                <a:solidFill>
                  <a:schemeClr val="tx1"/>
                </a:solidFill>
              </a:rPr>
              <a:t> Péter (PTE) - Munkavállalói személyes adatok kezelésének gyakorlati problémái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2008</a:t>
            </a:r>
            <a:r>
              <a:rPr lang="hu-HU" sz="2000" b="0" dirty="0">
                <a:solidFill>
                  <a:schemeClr val="tx1"/>
                </a:solidFill>
              </a:rPr>
              <a:t> - </a:t>
            </a:r>
            <a:r>
              <a:rPr lang="hu-HU" sz="2000" b="0" dirty="0" err="1">
                <a:solidFill>
                  <a:schemeClr val="tx1"/>
                </a:solidFill>
              </a:rPr>
              <a:t>Cserbák</a:t>
            </a:r>
            <a:r>
              <a:rPr lang="hu-HU" sz="2000" b="0" dirty="0">
                <a:solidFill>
                  <a:schemeClr val="tx1"/>
                </a:solidFill>
              </a:rPr>
              <a:t> Márton (BMGE) - „</a:t>
            </a:r>
            <a:r>
              <a:rPr lang="hu-HU" sz="2000" b="0" dirty="0" err="1">
                <a:solidFill>
                  <a:schemeClr val="tx1"/>
                </a:solidFill>
              </a:rPr>
              <a:t>Lightweight</a:t>
            </a:r>
            <a:r>
              <a:rPr lang="hu-HU" sz="2000" b="0" dirty="0">
                <a:solidFill>
                  <a:schemeClr val="tx1"/>
                </a:solidFill>
              </a:rPr>
              <a:t>” biztonsági megoldás rádiófrekvenciás azonosítással támogatott elektronikus kereskedelmi környezetben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2008</a:t>
            </a:r>
            <a:r>
              <a:rPr lang="hu-HU" sz="2000" b="0" dirty="0">
                <a:solidFill>
                  <a:schemeClr val="tx1"/>
                </a:solidFill>
              </a:rPr>
              <a:t> – </a:t>
            </a:r>
            <a:r>
              <a:rPr lang="hu-HU" sz="2000" b="0" dirty="0" err="1">
                <a:solidFill>
                  <a:schemeClr val="tx1"/>
                </a:solidFill>
              </a:rPr>
              <a:t>Gábri</a:t>
            </a:r>
            <a:r>
              <a:rPr lang="hu-HU" sz="2000" b="0" dirty="0">
                <a:solidFill>
                  <a:schemeClr val="tx1"/>
                </a:solidFill>
              </a:rPr>
              <a:t> Máté (ZMNE) – Az információ hatása a XXI. század biztonságára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2009</a:t>
            </a:r>
            <a:r>
              <a:rPr lang="hu-HU" sz="2000" b="0" dirty="0">
                <a:solidFill>
                  <a:schemeClr val="tx1"/>
                </a:solidFill>
              </a:rPr>
              <a:t> – Ravasz Csaba (DF) – Digitális aláírás megvalósítása vállalati környezetben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2009</a:t>
            </a:r>
            <a:r>
              <a:rPr lang="hu-HU" sz="2000" b="0" dirty="0">
                <a:solidFill>
                  <a:schemeClr val="tx1"/>
                </a:solidFill>
              </a:rPr>
              <a:t> – Horváth Bence (BCE) – </a:t>
            </a:r>
            <a:r>
              <a:rPr lang="hu-HU" sz="2000" b="0" dirty="0" err="1">
                <a:solidFill>
                  <a:schemeClr val="tx1"/>
                </a:solidFill>
              </a:rPr>
              <a:t>Identity</a:t>
            </a:r>
            <a:r>
              <a:rPr lang="hu-HU" sz="2000" b="0" dirty="0">
                <a:solidFill>
                  <a:schemeClr val="tx1"/>
                </a:solidFill>
              </a:rPr>
              <a:t> management (Üzleti előnyök – technológiai kockázatok)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2010</a:t>
            </a:r>
            <a:r>
              <a:rPr lang="hu-HU" sz="2000" b="0" dirty="0">
                <a:solidFill>
                  <a:schemeClr val="tx1"/>
                </a:solidFill>
              </a:rPr>
              <a:t> – Füzesi Tamás (BCE) – Hálózati biztonság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2010</a:t>
            </a:r>
            <a:r>
              <a:rPr lang="hu-HU" sz="2000" b="0" dirty="0">
                <a:solidFill>
                  <a:schemeClr val="tx1"/>
                </a:solidFill>
              </a:rPr>
              <a:t> – Paulik Tamás (BMGE) – Kliensoldali webes tartalomtitkosító eszköz készítése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endParaRPr lang="hu-HU" altLang="hu-HU" sz="2400" b="0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492895"/>
            <a:ext cx="2012950" cy="29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8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848544" y="76320"/>
            <a:ext cx="9057216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A PÁLYÁZAT 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EDDIGI NYERTESEI</a:t>
            </a:r>
            <a:endParaRPr sz="2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4488" y="717000"/>
            <a:ext cx="9506744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  <a:lvl2pPr marL="742950" indent="-28575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2pPr>
            <a:lvl3pPr marL="1143000" indent="-22860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3pPr>
            <a:lvl4pPr marL="1600200" indent="-22860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4pPr>
            <a:lvl5pPr marL="2057400" indent="-228600" algn="ctr" defTabSz="449263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9pPr>
          </a:lstStyle>
          <a:p>
            <a:pPr marL="1828800" lvl="4" indent="0" algn="l">
              <a:lnSpc>
                <a:spcPct val="100000"/>
              </a:lnSpc>
              <a:spcBef>
                <a:spcPts val="500"/>
              </a:spcBef>
              <a:buClr>
                <a:srgbClr val="0D0147"/>
              </a:buClr>
            </a:pPr>
            <a:r>
              <a:rPr lang="hu-HU" sz="2000" dirty="0">
                <a:solidFill>
                  <a:schemeClr val="tx1"/>
                </a:solidFill>
              </a:rPr>
              <a:t>2011</a:t>
            </a:r>
            <a:r>
              <a:rPr lang="hu-HU" sz="2000" b="0" dirty="0">
                <a:solidFill>
                  <a:schemeClr val="tx1"/>
                </a:solidFill>
              </a:rPr>
              <a:t> – Besenyei Tamás (BMGE) – A webes tartalmakban alkalmazható </a:t>
            </a:r>
            <a:r>
              <a:rPr lang="hu-HU" sz="2000" b="0" dirty="0" err="1">
                <a:solidFill>
                  <a:schemeClr val="tx1"/>
                </a:solidFill>
              </a:rPr>
              <a:t>szteganográfiai</a:t>
            </a:r>
            <a:r>
              <a:rPr lang="hu-HU" sz="2000" b="0" dirty="0">
                <a:solidFill>
                  <a:schemeClr val="tx1"/>
                </a:solidFill>
              </a:rPr>
              <a:t> módszerek </a:t>
            </a:r>
            <a:r>
              <a:rPr lang="hu-HU" sz="2000" b="0" dirty="0" smtClean="0">
                <a:solidFill>
                  <a:schemeClr val="tx1"/>
                </a:solidFill>
              </a:rPr>
              <a:t>vizsgálata</a:t>
            </a:r>
            <a:endParaRPr lang="hu-HU" altLang="hu-HU" sz="2400" b="0" dirty="0">
              <a:solidFill>
                <a:schemeClr val="tx1"/>
              </a:solidFill>
            </a:endParaRPr>
          </a:p>
          <a:p>
            <a:pPr marL="1828800" lvl="4" indent="0" algn="l">
              <a:lnSpc>
                <a:spcPct val="100000"/>
              </a:lnSpc>
              <a:spcBef>
                <a:spcPts val="500"/>
              </a:spcBef>
              <a:buClr>
                <a:srgbClr val="0D0147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2012</a:t>
            </a:r>
            <a:r>
              <a:rPr lang="hu-HU" sz="2000" b="0" dirty="0" smtClean="0">
                <a:solidFill>
                  <a:schemeClr val="tx1"/>
                </a:solidFill>
              </a:rPr>
              <a:t> </a:t>
            </a:r>
            <a:r>
              <a:rPr lang="hu-HU" sz="2000" b="0" dirty="0">
                <a:solidFill>
                  <a:schemeClr val="tx1"/>
                </a:solidFill>
              </a:rPr>
              <a:t>– Boda Károlynak (BMGE) – </a:t>
            </a:r>
            <a:r>
              <a:rPr lang="hu-HU" sz="2000" b="0" dirty="0" err="1">
                <a:solidFill>
                  <a:schemeClr val="tx1"/>
                </a:solidFill>
              </a:rPr>
              <a:t>Böngészőfüggetlen</a:t>
            </a:r>
            <a:r>
              <a:rPr lang="hu-HU" sz="2000" b="0" dirty="0">
                <a:solidFill>
                  <a:schemeClr val="tx1"/>
                </a:solidFill>
              </a:rPr>
              <a:t> rendszerujjlenyomat, mint webes nyomkövetési módszer kidolgozása és vizsgálata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2013</a:t>
            </a:r>
            <a:r>
              <a:rPr lang="hu-HU" sz="2000" b="0" dirty="0">
                <a:solidFill>
                  <a:schemeClr val="tx1"/>
                </a:solidFill>
              </a:rPr>
              <a:t> – </a:t>
            </a:r>
            <a:r>
              <a:rPr lang="hu-HU" sz="2000" b="0" dirty="0" err="1">
                <a:solidFill>
                  <a:schemeClr val="tx1"/>
                </a:solidFill>
              </a:rPr>
              <a:t>Paráda</a:t>
            </a:r>
            <a:r>
              <a:rPr lang="hu-HU" sz="2000" b="0" dirty="0">
                <a:solidFill>
                  <a:schemeClr val="tx1"/>
                </a:solidFill>
              </a:rPr>
              <a:t> István (NKE) - A hálózatbiztonság vizsgálata a hálózati eszközöket érintő támadások gyakorlati szimulációin keresztül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2013</a:t>
            </a:r>
            <a:r>
              <a:rPr lang="hu-HU" sz="2000" b="0" dirty="0">
                <a:solidFill>
                  <a:schemeClr val="tx1"/>
                </a:solidFill>
              </a:rPr>
              <a:t> - </a:t>
            </a:r>
            <a:r>
              <a:rPr lang="hu-HU" sz="2000" b="0" dirty="0" err="1">
                <a:solidFill>
                  <a:schemeClr val="tx1"/>
                </a:solidFill>
              </a:rPr>
              <a:t>Dinya</a:t>
            </a:r>
            <a:r>
              <a:rPr lang="hu-HU" sz="2000" b="0" dirty="0">
                <a:solidFill>
                  <a:schemeClr val="tx1"/>
                </a:solidFill>
              </a:rPr>
              <a:t> Péter (BCE) – Jelszavak használatával kapcsolatos megoldások, módszerek és szokások elemzése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2014</a:t>
            </a:r>
            <a:r>
              <a:rPr lang="hu-HU" sz="2000" b="0" dirty="0">
                <a:solidFill>
                  <a:schemeClr val="tx1"/>
                </a:solidFill>
              </a:rPr>
              <a:t> – Szerencsés Ákos (BMGE) – Webes egér </a:t>
            </a:r>
            <a:r>
              <a:rPr lang="hu-HU" sz="2000" b="0" dirty="0" err="1">
                <a:solidFill>
                  <a:schemeClr val="tx1"/>
                </a:solidFill>
              </a:rPr>
              <a:t>hőtérképek</a:t>
            </a:r>
            <a:r>
              <a:rPr lang="hu-HU" sz="2000" b="0" dirty="0">
                <a:solidFill>
                  <a:schemeClr val="tx1"/>
                </a:solidFill>
              </a:rPr>
              <a:t> készítése és elemzése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2015</a:t>
            </a:r>
            <a:r>
              <a:rPr lang="hu-HU" sz="2000" b="0" dirty="0">
                <a:solidFill>
                  <a:schemeClr val="tx1"/>
                </a:solidFill>
              </a:rPr>
              <a:t> –Szegedi Péter (NKE) Kriptográfia egy hallgató szemszögéből</a:t>
            </a:r>
            <a:r>
              <a:rPr lang="hu-HU" sz="2000" dirty="0">
                <a:solidFill>
                  <a:schemeClr val="tx1"/>
                </a:solidFill>
              </a:rPr>
              <a:t/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2015</a:t>
            </a:r>
            <a:r>
              <a:rPr lang="hu-HU" sz="2000" b="0" dirty="0">
                <a:solidFill>
                  <a:schemeClr val="tx1"/>
                </a:solidFill>
              </a:rPr>
              <a:t> – Simon Benedek (BMGE) – Strukturális </a:t>
            </a:r>
            <a:r>
              <a:rPr lang="hu-HU" sz="2000" b="0" dirty="0" err="1">
                <a:solidFill>
                  <a:schemeClr val="tx1"/>
                </a:solidFill>
              </a:rPr>
              <a:t>deanonimizációs</a:t>
            </a:r>
            <a:r>
              <a:rPr lang="hu-HU" sz="2000" b="0" dirty="0">
                <a:solidFill>
                  <a:schemeClr val="tx1"/>
                </a:solidFill>
              </a:rPr>
              <a:t> algoritmusok elemzése és </a:t>
            </a:r>
            <a:r>
              <a:rPr lang="hu-HU" sz="2000" b="0" dirty="0" smtClean="0">
                <a:solidFill>
                  <a:schemeClr val="tx1"/>
                </a:solidFill>
              </a:rPr>
              <a:t>fejlesztése</a:t>
            </a:r>
          </a:p>
          <a:p>
            <a:pPr marL="1828800" lvl="4" indent="0" algn="l">
              <a:lnSpc>
                <a:spcPct val="100000"/>
              </a:lnSpc>
              <a:spcBef>
                <a:spcPts val="500"/>
              </a:spcBef>
              <a:buClr>
                <a:srgbClr val="0D0147"/>
              </a:buClr>
            </a:pPr>
            <a:r>
              <a:rPr lang="hu-HU" altLang="hu-HU" sz="2000" dirty="0" smtClean="0">
                <a:solidFill>
                  <a:schemeClr val="tx1"/>
                </a:solidFill>
              </a:rPr>
              <a:t>2016</a:t>
            </a:r>
            <a:r>
              <a:rPr lang="hu-HU" altLang="hu-HU" sz="2000" b="0" dirty="0" smtClean="0">
                <a:solidFill>
                  <a:schemeClr val="tx1"/>
                </a:solidFill>
              </a:rPr>
              <a:t> - </a:t>
            </a:r>
            <a:endParaRPr lang="hu-HU" altLang="hu-HU" sz="2400" b="0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492895"/>
            <a:ext cx="2012950" cy="29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8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316</Words>
  <Application>Microsoft Office PowerPoint</Application>
  <PresentationFormat>A4 (210x297 mm)</PresentationFormat>
  <Paragraphs>135</Paragraphs>
  <Slides>10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22" baseType="lpstr">
      <vt:lpstr>Microsoft YaHei</vt:lpstr>
      <vt:lpstr>SimSun</vt:lpstr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 bemutató</vt:lpstr>
      <vt:lpstr>PowerPoint bemutató</vt:lpstr>
      <vt:lpstr>A HONLAP: www.hetpecset.hu</vt:lpstr>
      <vt:lpstr>A HONLAP: www.hetpecset.hu</vt:lpstr>
      <vt:lpstr>Aktualitások: teszteltek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97</cp:revision>
  <cp:lastPrinted>2016-01-20T05:40:47Z</cp:lastPrinted>
  <dcterms:modified xsi:type="dcterms:W3CDTF">2016-09-20T09:44:50Z</dcterms:modified>
</cp:coreProperties>
</file>