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12"/>
  </p:notesMasterIdLst>
  <p:sldIdLst>
    <p:sldId id="256" r:id="rId4"/>
    <p:sldId id="257" r:id="rId5"/>
    <p:sldId id="278" r:id="rId6"/>
    <p:sldId id="276" r:id="rId7"/>
    <p:sldId id="277" r:id="rId8"/>
    <p:sldId id="279" r:id="rId9"/>
    <p:sldId id="280" r:id="rId10"/>
    <p:sldId id="261" r:id="rId11"/>
  </p:sldIdLst>
  <p:sldSz cx="9906000" cy="6858000" type="A4"/>
  <p:notesSz cx="6858000" cy="994568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3552" autoAdjust="0"/>
  </p:normalViewPr>
  <p:slideViewPr>
    <p:cSldViewPr>
      <p:cViewPr varScale="1">
        <p:scale>
          <a:sx n="68" d="100"/>
          <a:sy n="68" d="100"/>
        </p:scale>
        <p:origin x="1284" y="6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hu-HU"/>
              <a:t>A jegyzetformátum szerkesztéséhez kattintson ide</a:t>
            </a:r>
            <a:endParaRPr/>
          </a:p>
        </p:txBody>
      </p:sp>
      <p:sp>
        <p:nvSpPr>
          <p:cNvPr id="127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hu-HU"/>
              <a:t>&lt;élőfej&gt;</a:t>
            </a:r>
            <a:endParaRPr/>
          </a:p>
        </p:txBody>
      </p:sp>
      <p:sp>
        <p:nvSpPr>
          <p:cNvPr id="128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r>
              <a:rPr lang="hu-HU"/>
              <a:t>&lt;dátum/idő&gt;</a:t>
            </a:r>
            <a:endParaRPr/>
          </a:p>
        </p:txBody>
      </p:sp>
      <p:sp>
        <p:nvSpPr>
          <p:cNvPr id="129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r>
              <a:rPr lang="hu-HU"/>
              <a:t>&lt;élőláb&gt;</a:t>
            </a:r>
            <a:endParaRPr/>
          </a:p>
        </p:txBody>
      </p:sp>
      <p:sp>
        <p:nvSpPr>
          <p:cNvPr id="130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pPr algn="r"/>
            <a:fld id="{6E884CB3-57AA-4A42-880B-9405B6238A7F}" type="slidenum">
              <a:rPr lang="hu-HU"/>
              <a:pPr algn="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09710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Shape 1"/>
          <p:cNvSpPr txBox="1"/>
          <p:nvPr/>
        </p:nvSpPr>
        <p:spPr>
          <a:xfrm>
            <a:off x="0" y="0"/>
            <a:ext cx="2972520" cy="4975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hu-HU" sz="1200" b="1">
                <a:solidFill>
                  <a:srgbClr val="0D0147"/>
                </a:solidFill>
                <a:latin typeface="Tahoma"/>
                <a:ea typeface="+mn-ea"/>
              </a:rPr>
              <a:t>Információvédelem Menedzselése LVI. Szakmai Fórum</a:t>
            </a:r>
            <a:endParaRPr/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920" cy="447552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24143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1"/>
          <p:cNvSpPr txBox="1"/>
          <p:nvPr/>
        </p:nvSpPr>
        <p:spPr>
          <a:xfrm>
            <a:off x="0" y="0"/>
            <a:ext cx="2972520" cy="4975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hu-HU" sz="1200" b="1">
                <a:solidFill>
                  <a:srgbClr val="0D0147"/>
                </a:solidFill>
                <a:latin typeface="Tahoma"/>
                <a:ea typeface="+mn-ea"/>
              </a:rPr>
              <a:t>Információvédelem Menedzselése LVI. Szakmai Fórum</a:t>
            </a:r>
            <a:endParaRPr/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920" cy="447552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07948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1"/>
          <p:cNvSpPr txBox="1"/>
          <p:nvPr/>
        </p:nvSpPr>
        <p:spPr>
          <a:xfrm>
            <a:off x="0" y="0"/>
            <a:ext cx="2972520" cy="4975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hu-HU" sz="1200" b="1">
                <a:solidFill>
                  <a:srgbClr val="0D0147"/>
                </a:solidFill>
                <a:latin typeface="Tahoma"/>
                <a:ea typeface="+mn-ea"/>
              </a:rPr>
              <a:t>Információvédelem Menedzselése LVI. Szakmai Fórum</a:t>
            </a:r>
            <a:endParaRPr/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920" cy="447552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15306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0" y="0"/>
            <a:ext cx="2972520" cy="4975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hu-HU" sz="1200" b="1">
                <a:solidFill>
                  <a:srgbClr val="0D0147"/>
                </a:solidFill>
                <a:latin typeface="Tahoma"/>
                <a:ea typeface="+mn-ea"/>
              </a:rPr>
              <a:t>Információvédelem Menedzselése LVI. Szakmai Fórum</a:t>
            </a:r>
            <a:endParaRPr/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920" cy="447552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479213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Shape 1"/>
          <p:cNvSpPr txBox="1"/>
          <p:nvPr/>
        </p:nvSpPr>
        <p:spPr>
          <a:xfrm>
            <a:off x="0" y="0"/>
            <a:ext cx="2972520" cy="4975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hu-HU" sz="1200" b="1">
                <a:solidFill>
                  <a:srgbClr val="0D0147"/>
                </a:solidFill>
                <a:latin typeface="Tahoma"/>
                <a:ea typeface="+mn-ea"/>
              </a:rPr>
              <a:t>Információvédelem Menedzselése LVI. Szakmai Fórum</a:t>
            </a:r>
            <a:endParaRPr/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920" cy="447552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44818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95000" y="368172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06304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9500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40" name="Kép 3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49440" y="3681360"/>
            <a:ext cx="2377440" cy="1896840"/>
          </a:xfrm>
          <a:prstGeom prst="rect">
            <a:avLst/>
          </a:prstGeom>
        </p:spPr>
      </p:pic>
      <p:pic>
        <p:nvPicPr>
          <p:cNvPr id="41" name="Kép 4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1400" y="3681360"/>
            <a:ext cx="2377440" cy="18968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9500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506304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95000" y="3681720"/>
            <a:ext cx="89146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95000" y="368172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506304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49500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82" name="Kép 8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49440" y="3681360"/>
            <a:ext cx="2377440" cy="1896840"/>
          </a:xfrm>
          <a:prstGeom prst="rect">
            <a:avLst/>
          </a:prstGeom>
        </p:spPr>
      </p:pic>
      <p:pic>
        <p:nvPicPr>
          <p:cNvPr id="83" name="Kép 8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1400" y="3681360"/>
            <a:ext cx="2377440" cy="18968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3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9500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6304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495000" y="3681720"/>
            <a:ext cx="89146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495000" y="368172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506304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20" name="PlaceHolder 5"/>
          <p:cNvSpPr>
            <a:spLocks noGrp="1"/>
          </p:cNvSpPr>
          <p:nvPr>
            <p:ph type="body"/>
          </p:nvPr>
        </p:nvSpPr>
        <p:spPr>
          <a:xfrm>
            <a:off x="49500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124" name="Kép 12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49440" y="3681360"/>
            <a:ext cx="2377440" cy="1896840"/>
          </a:xfrm>
          <a:prstGeom prst="rect">
            <a:avLst/>
          </a:prstGeom>
        </p:spPr>
      </p:pic>
      <p:pic>
        <p:nvPicPr>
          <p:cNvPr id="125" name="Kép 12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1400" y="3681360"/>
            <a:ext cx="2377440" cy="18968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9500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506304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95000" y="3681720"/>
            <a:ext cx="89146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0" y="6324480"/>
            <a:ext cx="9905760" cy="533160"/>
          </a:xfrm>
          <a:prstGeom prst="rect">
            <a:avLst/>
          </a:prstGeom>
        </p:spPr>
      </p:pic>
      <p:pic>
        <p:nvPicPr>
          <p:cNvPr id="9" name="Picture 1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255160" y="5943600"/>
            <a:ext cx="1650600" cy="914040"/>
          </a:xfrm>
          <a:prstGeom prst="rect">
            <a:avLst/>
          </a:prstGeom>
        </p:spPr>
      </p:pic>
      <p:pic>
        <p:nvPicPr>
          <p:cNvPr id="2" name="Picture 28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0" y="0"/>
            <a:ext cx="9905760" cy="657000"/>
          </a:xfrm>
          <a:prstGeom prst="rect">
            <a:avLst/>
          </a:prstGeom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43040" y="2130480"/>
            <a:ext cx="8419680" cy="146952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hu-HU" sz="2800" b="1">
                <a:solidFill>
                  <a:srgbClr val="0D0147"/>
                </a:solidFill>
                <a:latin typeface="Tahoma"/>
              </a:rPr>
              <a:t>Címszöveg formátumának szerkesztéseMintacím szerkesztése</a:t>
            </a:r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ftr"/>
          </p:nvPr>
        </p:nvSpPr>
        <p:spPr>
          <a:xfrm>
            <a:off x="3384720" y="6248520"/>
            <a:ext cx="3136680" cy="45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PlaceHolder 3"/>
          <p:cNvSpPr>
            <a:spLocks noGrp="1"/>
          </p:cNvSpPr>
          <p:nvPr>
            <p:ph type="sldNum"/>
          </p:nvPr>
        </p:nvSpPr>
        <p:spPr>
          <a:xfrm>
            <a:off x="7264440" y="6019920"/>
            <a:ext cx="2063520" cy="495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F12E3200-EB64-45E5-A435-6433B747F1A3}" type="slidenum">
              <a:rPr lang="hu-HU" sz="1400">
                <a:solidFill>
                  <a:srgbClr val="000000"/>
                </a:solidFill>
                <a:latin typeface="Times New Roman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7" name="PlaceHolder 4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hu-HU"/>
              <a:t>Vázlatszöveg formátumának szerkesztése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hu-HU"/>
              <a:t>Második vázlatszint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hu-HU"/>
              <a:t>Harmadik vázlatszint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hu-HU"/>
              <a:t>Negyedik vázlatszint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hu-HU"/>
              <a:t>Ötödik vázlatszint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hu-HU"/>
              <a:t>Hatodik vázlatszint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hu-HU"/>
              <a:t>Hetedik vázlatszint</a:t>
            </a:r>
            <a:endParaRPr/>
          </a:p>
        </p:txBody>
      </p:sp>
      <p:pic>
        <p:nvPicPr>
          <p:cNvPr id="10" name="Kép 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2" y="107593"/>
            <a:ext cx="1424608" cy="16972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0" y="6324480"/>
            <a:ext cx="9905760" cy="533160"/>
          </a:xfrm>
          <a:prstGeom prst="rect">
            <a:avLst/>
          </a:prstGeom>
        </p:spPr>
      </p:pic>
      <p:pic>
        <p:nvPicPr>
          <p:cNvPr id="43" name="Picture 1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255160" y="5943600"/>
            <a:ext cx="1650600" cy="914040"/>
          </a:xfrm>
          <a:prstGeom prst="rect">
            <a:avLst/>
          </a:prstGeom>
        </p:spPr>
      </p:pic>
      <p:pic>
        <p:nvPicPr>
          <p:cNvPr id="44" name="Picture 28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0" y="0"/>
            <a:ext cx="9905760" cy="657000"/>
          </a:xfrm>
          <a:prstGeom prst="rect">
            <a:avLst/>
          </a:prstGeom>
        </p:spPr>
      </p:pic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523880" y="152280"/>
            <a:ext cx="8000640" cy="4568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hu-HU" sz="2800" b="1">
                <a:solidFill>
                  <a:srgbClr val="0D0147"/>
                </a:solidFill>
                <a:latin typeface="Tahoma"/>
              </a:rPr>
              <a:t>Címszöveg formátumának szerkesztéseMintacím szerkesztése</a:t>
            </a:r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62120" y="1981080"/>
            <a:ext cx="8419680" cy="411444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Vázlatszöveg formátumának szerkesztése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Második vázlatszint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Harmadik vázlatszint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Negyedik vázlatszint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Ötödik vázlatszint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Hatodik vázlatszint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Hetedik vázlatszintMintaszöveg szerkesztése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hu-HU" sz="2800">
                <a:solidFill>
                  <a:srgbClr val="000000"/>
                </a:solidFill>
                <a:latin typeface="Times New Roman"/>
              </a:rPr>
              <a:t>Második szint</a:t>
            </a:r>
            <a:endParaRPr/>
          </a:p>
          <a:p>
            <a:pPr lvl="2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hu-HU" sz="2400">
                <a:solidFill>
                  <a:srgbClr val="000000"/>
                </a:solidFill>
                <a:latin typeface="Times New Roman"/>
              </a:rPr>
              <a:t>Harmadik szint</a:t>
            </a:r>
            <a:endParaRPr/>
          </a:p>
          <a:p>
            <a:pPr lvl="3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hu-HU" sz="2000">
                <a:solidFill>
                  <a:srgbClr val="000000"/>
                </a:solidFill>
                <a:latin typeface="Times New Roman"/>
              </a:rPr>
              <a:t>Negyedik szint</a:t>
            </a:r>
            <a:endParaRPr/>
          </a:p>
          <a:p>
            <a:pPr lvl="4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hu-HU" sz="2000">
                <a:solidFill>
                  <a:srgbClr val="000000"/>
                </a:solidFill>
                <a:latin typeface="Times New Roman"/>
              </a:rPr>
              <a:t>Ötödik szint</a:t>
            </a:r>
            <a:endParaRPr/>
          </a:p>
        </p:txBody>
      </p:sp>
      <p:sp>
        <p:nvSpPr>
          <p:cNvPr id="48" name="PlaceHolder 3"/>
          <p:cNvSpPr>
            <a:spLocks noGrp="1"/>
          </p:cNvSpPr>
          <p:nvPr>
            <p:ph type="ftr"/>
          </p:nvPr>
        </p:nvSpPr>
        <p:spPr>
          <a:xfrm>
            <a:off x="3384720" y="6248520"/>
            <a:ext cx="3136680" cy="45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9" name="PlaceHolder 4"/>
          <p:cNvSpPr>
            <a:spLocks noGrp="1"/>
          </p:cNvSpPr>
          <p:nvPr>
            <p:ph type="sldNum"/>
          </p:nvPr>
        </p:nvSpPr>
        <p:spPr>
          <a:xfrm>
            <a:off x="7264440" y="6019920"/>
            <a:ext cx="2063520" cy="495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7BA7AB8F-E1C2-4C9D-9AB0-83A808DDBC97}" type="slidenum">
              <a:rPr lang="hu-HU" sz="1400">
                <a:solidFill>
                  <a:srgbClr val="000000"/>
                </a:solidFill>
                <a:latin typeface="Times New Roman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  <p:pic>
        <p:nvPicPr>
          <p:cNvPr id="2" name="Kép 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" y="108134"/>
            <a:ext cx="1426206" cy="1699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Picture 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0" y="6324480"/>
            <a:ext cx="9905760" cy="533160"/>
          </a:xfrm>
          <a:prstGeom prst="rect">
            <a:avLst/>
          </a:prstGeom>
        </p:spPr>
      </p:pic>
      <p:pic>
        <p:nvPicPr>
          <p:cNvPr id="85" name="Picture 1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255160" y="5943600"/>
            <a:ext cx="1650600" cy="914040"/>
          </a:xfrm>
          <a:prstGeom prst="rect">
            <a:avLst/>
          </a:prstGeom>
        </p:spPr>
      </p:pic>
      <p:pic>
        <p:nvPicPr>
          <p:cNvPr id="86" name="Picture 28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0" y="0"/>
            <a:ext cx="9905760" cy="657000"/>
          </a:xfrm>
          <a:prstGeom prst="rect">
            <a:avLst/>
          </a:prstGeom>
        </p:spPr>
      </p:pic>
      <p:sp>
        <p:nvSpPr>
          <p:cNvPr id="88" name="PlaceHolder 1"/>
          <p:cNvSpPr>
            <a:spLocks noGrp="1"/>
          </p:cNvSpPr>
          <p:nvPr>
            <p:ph type="ftr"/>
          </p:nvPr>
        </p:nvSpPr>
        <p:spPr>
          <a:xfrm>
            <a:off x="3384720" y="6248520"/>
            <a:ext cx="3136680" cy="45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sldNum"/>
          </p:nvPr>
        </p:nvSpPr>
        <p:spPr>
          <a:xfrm>
            <a:off x="7264440" y="6019920"/>
            <a:ext cx="2063520" cy="495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8606A5F8-FD5A-408D-9822-E51918D20893}" type="slidenum">
              <a:rPr lang="hu-HU" sz="1400">
                <a:solidFill>
                  <a:srgbClr val="000000"/>
                </a:solidFill>
                <a:latin typeface="Times New Roman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90" name="PlaceHolder 3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hu-HU"/>
              <a:t>Címszöveg formátumának szerkesztése</a:t>
            </a:r>
            <a:endParaRPr/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hu-HU"/>
              <a:t>Vázlatszöveg formátumának szerkesztése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hu-HU"/>
              <a:t>Második vázlatszint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hu-HU"/>
              <a:t>Harmadik vázlatszint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hu-HU"/>
              <a:t>Negyedik vázlatszint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hu-HU"/>
              <a:t>Ötödik vázlatszint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hu-HU"/>
              <a:t>Hatodik vázlatszint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hu-HU"/>
              <a:t>Hetedik vázlatszint</a:t>
            </a:r>
            <a:endParaRPr/>
          </a:p>
        </p:txBody>
      </p:sp>
      <p:pic>
        <p:nvPicPr>
          <p:cNvPr id="10" name="Kép 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" y="108134"/>
            <a:ext cx="1426206" cy="1699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etpecset.hu/" TargetMode="Externa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titkar@hetpecset.hu" TargetMode="Externa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849240" y="836640"/>
            <a:ext cx="8419680" cy="165600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hu-HU" sz="2400" dirty="0">
                <a:solidFill>
                  <a:srgbClr val="000000"/>
                </a:solidFill>
                <a:latin typeface="Arial"/>
              </a:rPr>
              <a:t>„Információvédelem menedzselése”
76. Szakmai Fórum
Budapest, 2017. május 17.</a:t>
            </a:r>
            <a:endParaRPr lang="hu-HU" dirty="0"/>
          </a:p>
        </p:txBody>
      </p:sp>
      <p:sp>
        <p:nvSpPr>
          <p:cNvPr id="132" name="TextShape 2"/>
          <p:cNvSpPr txBox="1"/>
          <p:nvPr/>
        </p:nvSpPr>
        <p:spPr>
          <a:xfrm>
            <a:off x="632520" y="2493000"/>
            <a:ext cx="8856984" cy="352980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hu-HU" sz="3200" b="1" dirty="0">
                <a:solidFill>
                  <a:srgbClr val="000000"/>
                </a:solidFill>
              </a:rPr>
              <a:t>Bevezető gondolatok</a:t>
            </a:r>
            <a:endParaRPr dirty="0"/>
          </a:p>
          <a:p>
            <a:pPr>
              <a:lnSpc>
                <a:spcPct val="80000"/>
              </a:lnSpc>
            </a:pPr>
            <a:endParaRPr dirty="0"/>
          </a:p>
          <a:p>
            <a:pPr>
              <a:lnSpc>
                <a:spcPct val="80000"/>
              </a:lnSpc>
            </a:pPr>
            <a:endParaRPr dirty="0"/>
          </a:p>
          <a:p>
            <a:pPr algn="ctr">
              <a:lnSpc>
                <a:spcPct val="80000"/>
              </a:lnSpc>
            </a:pPr>
            <a:r>
              <a:rPr lang="hu-HU" sz="2000" b="1" i="1" dirty="0">
                <a:solidFill>
                  <a:srgbClr val="0D0147"/>
                </a:solidFill>
                <a:latin typeface="Arial"/>
              </a:rPr>
              <a:t>Tarján Gábor</a:t>
            </a:r>
            <a:endParaRPr dirty="0"/>
          </a:p>
          <a:p>
            <a:pPr algn="ctr">
              <a:lnSpc>
                <a:spcPct val="80000"/>
              </a:lnSpc>
            </a:pPr>
            <a:r>
              <a:rPr lang="hu-HU" sz="1600" dirty="0">
                <a:solidFill>
                  <a:srgbClr val="0D0147"/>
                </a:solidFill>
                <a:latin typeface="Arial"/>
              </a:rPr>
              <a:t>Hétpecsét Információbiztonsági Egyesület, alelnök</a:t>
            </a:r>
            <a:endParaRPr dirty="0"/>
          </a:p>
          <a:p>
            <a:pPr algn="ctr">
              <a:lnSpc>
                <a:spcPct val="80000"/>
              </a:lnSpc>
            </a:pPr>
            <a:endParaRPr dirty="0"/>
          </a:p>
          <a:p>
            <a:pPr algn="ctr">
              <a:lnSpc>
                <a:spcPct val="80000"/>
              </a:lnSpc>
            </a:pPr>
            <a:r>
              <a:rPr lang="hu-HU" sz="2100" b="1" u="sng" dirty="0" err="1">
                <a:solidFill>
                  <a:srgbClr val="0066FF"/>
                </a:solidFill>
                <a:latin typeface="Arial"/>
              </a:rPr>
              <a:t>www.hetpecset.hu</a:t>
            </a:r>
            <a:endParaRPr dirty="0"/>
          </a:p>
          <a:p>
            <a:pPr>
              <a:lnSpc>
                <a:spcPct val="80000"/>
              </a:lnSpc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8769424" y="6019920"/>
            <a:ext cx="558536" cy="495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D8E583D1-96C4-4E1F-8F8E-145E7A507308}" type="slidenum">
              <a:rPr lang="hu-HU" sz="1400">
                <a:solidFill>
                  <a:srgbClr val="000000"/>
                </a:solidFill>
                <a:latin typeface="Times New Roman"/>
              </a:rPr>
              <a:pPr>
                <a:lnSpc>
                  <a:spcPct val="100000"/>
                </a:lnSpc>
              </a:pPr>
              <a:t>2</a:t>
            </a:fld>
            <a:endParaRPr dirty="0"/>
          </a:p>
        </p:txBody>
      </p:sp>
      <p:sp>
        <p:nvSpPr>
          <p:cNvPr id="134" name="TextShape 2"/>
          <p:cNvSpPr txBox="1"/>
          <p:nvPr/>
        </p:nvSpPr>
        <p:spPr>
          <a:xfrm>
            <a:off x="1523880" y="152280"/>
            <a:ext cx="8000640" cy="4568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hu-HU" sz="3200" b="1" dirty="0">
                <a:solidFill>
                  <a:srgbClr val="0D0147"/>
                </a:solidFill>
                <a:latin typeface="Arial"/>
              </a:rPr>
              <a:t>A tizenhatodik évet kezdtük 2017- ben</a:t>
            </a:r>
            <a:endParaRPr sz="3200" dirty="0"/>
          </a:p>
        </p:txBody>
      </p:sp>
      <p:sp>
        <p:nvSpPr>
          <p:cNvPr id="135" name="TextShape 3"/>
          <p:cNvSpPr txBox="1"/>
          <p:nvPr/>
        </p:nvSpPr>
        <p:spPr>
          <a:xfrm>
            <a:off x="1136576" y="1196752"/>
            <a:ext cx="8191384" cy="4968552"/>
          </a:xfrm>
          <a:prstGeom prst="rect">
            <a:avLst/>
          </a:prstGeom>
        </p:spPr>
        <p:txBody>
          <a:bodyPr/>
          <a:lstStyle/>
          <a:p>
            <a:pPr lvl="1">
              <a:lnSpc>
                <a:spcPct val="100000"/>
              </a:lnSpc>
              <a:buSzPct val="25000"/>
            </a:pPr>
            <a:r>
              <a:rPr lang="hu-HU" sz="2400" dirty="0">
                <a:solidFill>
                  <a:srgbClr val="000000"/>
                </a:solidFill>
                <a:latin typeface="Arial"/>
              </a:rPr>
              <a:t>2001-től óta „Értékteremtő munkacsoport”</a:t>
            </a:r>
            <a:endParaRPr dirty="0"/>
          </a:p>
          <a:p>
            <a:pPr marL="1257300" lvl="2" indent="-342900">
              <a:lnSpc>
                <a:spcPct val="100000"/>
              </a:lnSpc>
              <a:buSzPct val="75000"/>
              <a:buFont typeface="Wingdings" panose="05000000000000000000" pitchFamily="2" charset="2"/>
              <a:buChar char="ü"/>
            </a:pPr>
            <a:r>
              <a:rPr lang="hu-HU" sz="2000" dirty="0" err="1">
                <a:solidFill>
                  <a:srgbClr val="000000"/>
                </a:solidFill>
                <a:latin typeface="Arial"/>
              </a:rPr>
              <a:t>MagiCom</a:t>
            </a:r>
            <a:r>
              <a:rPr lang="hu-HU" sz="2000" dirty="0">
                <a:solidFill>
                  <a:srgbClr val="000000"/>
                </a:solidFill>
                <a:latin typeface="Arial"/>
              </a:rPr>
              <a:t> + Szenzor + magánszemélyek</a:t>
            </a:r>
            <a:endParaRPr dirty="0"/>
          </a:p>
          <a:p>
            <a:pPr marL="1257300" lvl="2" indent="-342900">
              <a:lnSpc>
                <a:spcPct val="100000"/>
              </a:lnSpc>
              <a:buSzPct val="75000"/>
              <a:buFont typeface="Wingdings" panose="05000000000000000000" pitchFamily="2" charset="2"/>
              <a:buChar char="ü"/>
            </a:pPr>
            <a:r>
              <a:rPr lang="hu-HU" sz="2000" dirty="0">
                <a:solidFill>
                  <a:srgbClr val="000000"/>
                </a:solidFill>
                <a:latin typeface="Arial"/>
              </a:rPr>
              <a:t>BS7799 szabvány fordítás</a:t>
            </a:r>
            <a:endParaRPr dirty="0"/>
          </a:p>
          <a:p>
            <a:pPr marL="1257300" lvl="2" indent="-342900">
              <a:lnSpc>
                <a:spcPct val="100000"/>
              </a:lnSpc>
              <a:buSzPct val="75000"/>
              <a:buFont typeface="Wingdings" panose="05000000000000000000" pitchFamily="2" charset="2"/>
              <a:buChar char="ü"/>
            </a:pPr>
            <a:r>
              <a:rPr lang="hu-HU" sz="2000" dirty="0">
                <a:solidFill>
                  <a:srgbClr val="000000"/>
                </a:solidFill>
                <a:latin typeface="Arial"/>
              </a:rPr>
              <a:t>oktatási tematikák készítése</a:t>
            </a:r>
            <a:endParaRPr dirty="0"/>
          </a:p>
          <a:p>
            <a:endParaRPr dirty="0"/>
          </a:p>
          <a:p>
            <a:pPr lvl="1">
              <a:lnSpc>
                <a:spcPct val="100000"/>
              </a:lnSpc>
              <a:buSzPct val="25000"/>
            </a:pPr>
            <a:r>
              <a:rPr lang="hu-HU" sz="2400" dirty="0">
                <a:solidFill>
                  <a:srgbClr val="000000"/>
                </a:solidFill>
                <a:latin typeface="Arial"/>
              </a:rPr>
              <a:t>2004-ben 12 magánszemély megalakítja a</a:t>
            </a:r>
            <a:endParaRPr dirty="0"/>
          </a:p>
          <a:p>
            <a:r>
              <a:rPr lang="hu-HU" sz="2400" dirty="0">
                <a:solidFill>
                  <a:srgbClr val="000000"/>
                </a:solidFill>
                <a:latin typeface="Arial"/>
              </a:rPr>
              <a:t>	 </a:t>
            </a:r>
            <a:r>
              <a:rPr lang="hu-HU" sz="2400" b="1" dirty="0">
                <a:solidFill>
                  <a:srgbClr val="000000"/>
                </a:solidFill>
                <a:latin typeface="Arial"/>
              </a:rPr>
              <a:t>Hétpecsét Információbiztonsági Egyesület</a:t>
            </a:r>
            <a:r>
              <a:rPr lang="hu-HU" sz="2400" dirty="0">
                <a:solidFill>
                  <a:srgbClr val="000000"/>
                </a:solidFill>
                <a:latin typeface="Arial"/>
              </a:rPr>
              <a:t>et</a:t>
            </a:r>
            <a:endParaRPr dirty="0"/>
          </a:p>
          <a:p>
            <a:endParaRPr dirty="0"/>
          </a:p>
          <a:p>
            <a:pPr lvl="1">
              <a:lnSpc>
                <a:spcPct val="100000"/>
              </a:lnSpc>
              <a:buSzPct val="25000"/>
            </a:pPr>
            <a:r>
              <a:rPr lang="hu-HU" sz="2400" dirty="0">
                <a:solidFill>
                  <a:srgbClr val="000000"/>
                </a:solidFill>
                <a:latin typeface="Arial"/>
              </a:rPr>
              <a:t>Céljaink: </a:t>
            </a:r>
            <a:endParaRPr dirty="0"/>
          </a:p>
          <a:p>
            <a:pPr marL="1257300" lvl="2" indent="-342900">
              <a:lnSpc>
                <a:spcPct val="100000"/>
              </a:lnSpc>
              <a:buSzPct val="75000"/>
              <a:buFont typeface="Wingdings" panose="05000000000000000000" pitchFamily="2" charset="2"/>
              <a:buChar char="ü"/>
            </a:pPr>
            <a:r>
              <a:rPr lang="hu-HU" sz="2000" dirty="0">
                <a:solidFill>
                  <a:srgbClr val="000000"/>
                </a:solidFill>
                <a:latin typeface="Arial"/>
              </a:rPr>
              <a:t>az információs társadalom biztonságának támogatása</a:t>
            </a:r>
            <a:endParaRPr dirty="0"/>
          </a:p>
          <a:p>
            <a:pPr marL="1257300" lvl="2" indent="-342900">
              <a:lnSpc>
                <a:spcPct val="100000"/>
              </a:lnSpc>
              <a:buSzPct val="75000"/>
              <a:buFont typeface="Wingdings" panose="05000000000000000000" pitchFamily="2" charset="2"/>
              <a:buChar char="ü"/>
            </a:pPr>
            <a:r>
              <a:rPr lang="hu-HU" sz="2000" dirty="0">
                <a:solidFill>
                  <a:srgbClr val="000000"/>
                </a:solidFill>
                <a:latin typeface="Arial"/>
              </a:rPr>
              <a:t>az információvédelem kultúrájának és ismereteinek terjesztése, a tudatosság kialakítása</a:t>
            </a:r>
            <a:endParaRPr dirty="0"/>
          </a:p>
          <a:p>
            <a:pPr marL="1257300" lvl="2" indent="-342900">
              <a:lnSpc>
                <a:spcPct val="100000"/>
              </a:lnSpc>
              <a:buSzPct val="75000"/>
              <a:buFont typeface="Wingdings" panose="05000000000000000000" pitchFamily="2" charset="2"/>
              <a:buChar char="ü"/>
            </a:pPr>
            <a:r>
              <a:rPr lang="hu-HU" sz="2000" dirty="0">
                <a:solidFill>
                  <a:srgbClr val="000000"/>
                </a:solidFill>
                <a:latin typeface="Arial"/>
              </a:rPr>
              <a:t>információvédelmi szakmai műhely létrehozása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8769424" y="6019920"/>
            <a:ext cx="558536" cy="495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D8E583D1-96C4-4E1F-8F8E-145E7A507308}" type="slidenum">
              <a:rPr lang="hu-HU" sz="1400">
                <a:solidFill>
                  <a:srgbClr val="000000"/>
                </a:solidFill>
                <a:latin typeface="Times New Roman"/>
              </a:rPr>
              <a:pPr>
                <a:lnSpc>
                  <a:spcPct val="100000"/>
                </a:lnSpc>
              </a:pPr>
              <a:t>3</a:t>
            </a:fld>
            <a:endParaRPr dirty="0"/>
          </a:p>
        </p:txBody>
      </p:sp>
      <p:sp>
        <p:nvSpPr>
          <p:cNvPr id="134" name="TextShape 2"/>
          <p:cNvSpPr txBox="1"/>
          <p:nvPr/>
        </p:nvSpPr>
        <p:spPr>
          <a:xfrm>
            <a:off x="1523880" y="152280"/>
            <a:ext cx="8000640" cy="4568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hu-HU" sz="3200" b="1" dirty="0">
                <a:solidFill>
                  <a:srgbClr val="0D0147"/>
                </a:solidFill>
                <a:latin typeface="Arial"/>
              </a:rPr>
              <a:t>Rendezvény </a:t>
            </a:r>
            <a:r>
              <a:rPr lang="hu-HU" sz="3200" b="1" dirty="0" err="1">
                <a:solidFill>
                  <a:srgbClr val="0D0147"/>
                </a:solidFill>
                <a:latin typeface="Arial"/>
              </a:rPr>
              <a:t>cunami</a:t>
            </a:r>
            <a:r>
              <a:rPr lang="hu-HU" sz="3200" b="1" dirty="0">
                <a:solidFill>
                  <a:srgbClr val="0D0147"/>
                </a:solidFill>
                <a:latin typeface="Arial"/>
              </a:rPr>
              <a:t> – volt, van, lesz...</a:t>
            </a:r>
            <a:endParaRPr sz="3200" dirty="0"/>
          </a:p>
        </p:txBody>
      </p:sp>
      <p:sp>
        <p:nvSpPr>
          <p:cNvPr id="2" name="Szövegdoboz 1"/>
          <p:cNvSpPr txBox="1"/>
          <p:nvPr/>
        </p:nvSpPr>
        <p:spPr>
          <a:xfrm>
            <a:off x="1784648" y="776625"/>
            <a:ext cx="6575839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3200" dirty="0"/>
              <a:t>2017.05.03 </a:t>
            </a:r>
            <a:r>
              <a:rPr lang="hu-HU" sz="3200" dirty="0" err="1"/>
              <a:t>MySec</a:t>
            </a:r>
            <a:r>
              <a:rPr lang="hu-HU" sz="3200" dirty="0"/>
              <a:t> – GDPR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3200" dirty="0"/>
              <a:t>2017.05.16 </a:t>
            </a:r>
            <a:r>
              <a:rPr lang="hu-HU" sz="3200" dirty="0" err="1"/>
              <a:t>Fortix</a:t>
            </a:r>
            <a:r>
              <a:rPr lang="hu-HU" sz="3200" dirty="0"/>
              <a:t> – BCM Megálló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3200" dirty="0"/>
              <a:t>2017.06.07 VISZ Konferencia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3200" dirty="0"/>
              <a:t>2017.06.13 ISACA Konferencia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3200" dirty="0"/>
              <a:t>2017.06.14 </a:t>
            </a:r>
            <a:r>
              <a:rPr lang="hu-HU" sz="3200" dirty="0" err="1"/>
              <a:t>Infoparlament</a:t>
            </a:r>
            <a:endParaRPr lang="hu-HU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3200" dirty="0"/>
              <a:t>2017.09.20 Hétpecsét (újra!)</a:t>
            </a:r>
          </a:p>
        </p:txBody>
      </p:sp>
    </p:spTree>
    <p:extLst>
      <p:ext uri="{BB962C8B-B14F-4D97-AF65-F5344CB8AC3E}">
        <p14:creationId xmlns:p14="http://schemas.microsoft.com/office/powerpoint/2010/main" val="1335666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12640" y="0"/>
            <a:ext cx="7697400" cy="548680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3200" b="1" dirty="0" err="1">
                <a:solidFill>
                  <a:srgbClr val="0D0147"/>
                </a:solidFill>
                <a:latin typeface="Arial"/>
              </a:rPr>
              <a:t>Aktualitások</a:t>
            </a:r>
            <a:r>
              <a:rPr lang="hu-HU" sz="3200" b="1" dirty="0">
                <a:solidFill>
                  <a:srgbClr val="0D0147"/>
                </a:solidFill>
                <a:latin typeface="Arial"/>
              </a:rPr>
              <a:t> – a zsarolóvírusokon túl…</a:t>
            </a:r>
            <a:endParaRPr lang="hu-HU" sz="3200" dirty="0"/>
          </a:p>
        </p:txBody>
      </p:sp>
      <p:sp>
        <p:nvSpPr>
          <p:cNvPr id="3" name="Szövegdoboz 2"/>
          <p:cNvSpPr txBox="1"/>
          <p:nvPr/>
        </p:nvSpPr>
        <p:spPr>
          <a:xfrm>
            <a:off x="2360712" y="980728"/>
            <a:ext cx="70493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Négymillió kanadai (2,9 millió amerikai) dollár kártérítést kell fizetnie a szexuális játékszereket gyártó, kanadai székhelyű </a:t>
            </a:r>
            <a:r>
              <a:rPr lang="hu-HU" sz="2000" b="1" dirty="0"/>
              <a:t>Standard </a:t>
            </a:r>
            <a:r>
              <a:rPr lang="hu-HU" sz="2000" b="1" dirty="0" err="1"/>
              <a:t>Innovation</a:t>
            </a:r>
            <a:r>
              <a:rPr lang="hu-HU" sz="2000" b="1" dirty="0"/>
              <a:t> </a:t>
            </a:r>
            <a:r>
              <a:rPr lang="hu-HU" sz="2000" dirty="0"/>
              <a:t>nevű cégnek, amely titokban és jogtalanul gyűjtött adatokat vásárlói legintimebb szokásairól.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3080792" y="2996952"/>
            <a:ext cx="66967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A Standard </a:t>
            </a:r>
            <a:r>
              <a:rPr lang="hu-HU" sz="2000" dirty="0" err="1"/>
              <a:t>Innovation</a:t>
            </a:r>
            <a:r>
              <a:rPr lang="hu-HU" sz="2000" dirty="0"/>
              <a:t>  2008-ban kezdett el vibrátort árusítani. </a:t>
            </a:r>
            <a:r>
              <a:rPr lang="hu-HU" sz="2000" b="1" dirty="0"/>
              <a:t>2011-ben lett okos a termék</a:t>
            </a:r>
            <a:r>
              <a:rPr lang="hu-HU" sz="2000" dirty="0"/>
              <a:t>, ami azt jelentette, hogy egy letöltött mobiltelefon alkalmazás segítségével is szabályozhatta a tulajdonos a működését. Csakhogy az alkalmazás a forgalmazó cég szerveire olyan adatokat is továbbított, amelyek </a:t>
            </a:r>
            <a:r>
              <a:rPr lang="hu-HU" sz="2000" b="1" dirty="0"/>
              <a:t>a használat gyakorisága és módja</a:t>
            </a:r>
            <a:r>
              <a:rPr lang="hu-HU" sz="2000" dirty="0"/>
              <a:t> mellett a vásárló tudta és beleegyezése nélkül azonosítható módon annak e-mail címét is tartalmazta.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102473" y="2996952"/>
            <a:ext cx="2618279" cy="323165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pPr algn="ctr"/>
            <a:r>
              <a:rPr lang="hu-HU" sz="2400" dirty="0"/>
              <a:t>Ez itt az illusztráció helye</a:t>
            </a:r>
          </a:p>
          <a:p>
            <a:endParaRPr lang="hu-HU" sz="2400" dirty="0"/>
          </a:p>
          <a:p>
            <a:pPr algn="ctr"/>
            <a:r>
              <a:rPr lang="hu-HU" sz="2400" dirty="0">
                <a:sym typeface="Wingdings" panose="05000000000000000000" pitchFamily="2" charset="2"/>
              </a:rPr>
              <a:t></a:t>
            </a:r>
            <a:endParaRPr lang="hu-HU" sz="2400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29169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704528" y="548680"/>
            <a:ext cx="8780463" cy="1828800"/>
          </a:xfrm>
          <a:ln/>
        </p:spPr>
        <p:txBody>
          <a:bodyPr/>
          <a:lstStyle/>
          <a:p>
            <a:pPr algn="ctr" defTabSz="449263" rtl="0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hu-HU" sz="36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  <a:t>PÁLYÁZATI FELHÍVÁS</a:t>
            </a:r>
            <a:br>
              <a:rPr lang="hu-HU" altLang="hu-HU" sz="36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</a:br>
            <a: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  <a:t>az </a:t>
            </a:r>
            <a:b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</a:br>
            <a: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  <a:t>„Év információvédelmi szak- és diplomadolgozata - 2017”</a:t>
            </a:r>
            <a:b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</a:br>
            <a: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  <a:t>cím elnyerésére</a:t>
            </a:r>
          </a:p>
        </p:txBody>
      </p:sp>
      <p:sp>
        <p:nvSpPr>
          <p:cNvPr id="7" name="CustomShape 3"/>
          <p:cNvSpPr/>
          <p:nvPr/>
        </p:nvSpPr>
        <p:spPr>
          <a:xfrm>
            <a:off x="704528" y="2276872"/>
            <a:ext cx="9001072" cy="3387920"/>
          </a:xfrm>
          <a:prstGeom prst="rect">
            <a:avLst/>
          </a:prstGeom>
          <a:noFill/>
        </p:spPr>
        <p:txBody>
          <a:bodyPr lIns="90000" tIns="45000" rIns="90000" bIns="45000"/>
          <a:lstStyle>
            <a:defPPr>
              <a:defRPr lang="hu-H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srgbClr val="000000"/>
                </a:solidFill>
                <a:latin typeface="+mj-lt"/>
              </a:rPr>
              <a:t>Idén 12. alkalommal!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srgbClr val="000000"/>
                </a:solidFill>
                <a:latin typeface="+mj-lt"/>
              </a:rPr>
              <a:t>Idén is két kategóriában (SZAK és DIPLOMA) „</a:t>
            </a:r>
            <a:r>
              <a:rPr lang="hu-HU" sz="2200" b="1" dirty="0" err="1">
                <a:solidFill>
                  <a:srgbClr val="000000"/>
                </a:solidFill>
                <a:latin typeface="+mj-lt"/>
              </a:rPr>
              <a:t>BSc</a:t>
            </a:r>
            <a:r>
              <a:rPr lang="hu-HU" sz="2200" b="1" dirty="0">
                <a:solidFill>
                  <a:srgbClr val="000000"/>
                </a:solidFill>
                <a:latin typeface="+mj-lt"/>
              </a:rPr>
              <a:t> / </a:t>
            </a:r>
            <a:r>
              <a:rPr lang="hu-HU" sz="2200" b="1" dirty="0" err="1">
                <a:solidFill>
                  <a:srgbClr val="000000"/>
                </a:solidFill>
                <a:latin typeface="+mj-lt"/>
              </a:rPr>
              <a:t>MSc</a:t>
            </a:r>
            <a:r>
              <a:rPr lang="hu-HU" sz="2200" b="1" dirty="0">
                <a:solidFill>
                  <a:srgbClr val="000000"/>
                </a:solidFill>
                <a:latin typeface="+mj-lt"/>
              </a:rPr>
              <a:t>”</a:t>
            </a:r>
            <a:endParaRPr sz="2200" dirty="0">
              <a:latin typeface="+mj-lt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srgbClr val="000000"/>
                </a:solidFill>
                <a:latin typeface="+mj-lt"/>
              </a:rPr>
              <a:t>Beadási határidő: 2017. július 30. </a:t>
            </a:r>
            <a:endParaRPr lang="hu-HU" sz="2200" dirty="0">
              <a:latin typeface="+mj-lt"/>
            </a:endParaRP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hu-HU" sz="2200" b="1" i="1" dirty="0">
                <a:solidFill>
                  <a:srgbClr val="000000"/>
                </a:solidFill>
                <a:latin typeface="+mj-lt"/>
              </a:rPr>
              <a:t>Egyesület székhelyén </a:t>
            </a:r>
            <a:r>
              <a:rPr lang="hu-HU" sz="2000" dirty="0">
                <a:solidFill>
                  <a:srgbClr val="000000"/>
                </a:solidFill>
                <a:latin typeface="+mj-lt"/>
              </a:rPr>
              <a:t>(1102 Budapest, Szent László tér 20.)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hu-HU" sz="2200" b="1" i="1" dirty="0">
                <a:solidFill>
                  <a:srgbClr val="000000"/>
                </a:solidFill>
                <a:latin typeface="+mj-lt"/>
              </a:rPr>
              <a:t>Postai úton </a:t>
            </a:r>
            <a:r>
              <a:rPr lang="hu-HU" sz="2000" dirty="0">
                <a:solidFill>
                  <a:srgbClr val="000000"/>
                </a:solidFill>
                <a:latin typeface="+mj-lt"/>
              </a:rPr>
              <a:t>(1102 Budapest, Szent László tér 20.)</a:t>
            </a:r>
            <a:endParaRPr sz="2000" dirty="0">
              <a:latin typeface="+mj-lt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/>
              <a:t>ISO/IEC 27001 – ISO 27000-es szabványcsalád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srgbClr val="000000"/>
                </a:solidFill>
              </a:rPr>
              <a:t>Értékes nyeremények</a:t>
            </a:r>
            <a:endParaRPr lang="hu-HU" sz="2000" b="1" dirty="0">
              <a:solidFill>
                <a:srgbClr val="000000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i="1" dirty="0">
                <a:solidFill>
                  <a:srgbClr val="FF0000"/>
                </a:solidFill>
                <a:latin typeface="+mj-lt"/>
              </a:rPr>
              <a:t>Eredményhirdetés LXXVII. fórumon - 2017. szeptember 20.-án!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>
                <a:latin typeface="+mj-lt"/>
              </a:rPr>
              <a:t>Részletes kiírás: </a:t>
            </a:r>
            <a:r>
              <a:rPr lang="hu-HU" sz="2200" b="1" dirty="0" err="1">
                <a:latin typeface="+mj-lt"/>
                <a:hlinkClick r:id="rId2"/>
              </a:rPr>
              <a:t>www.hetpecset.hu</a:t>
            </a:r>
            <a:r>
              <a:rPr lang="hu-HU" sz="2200" b="1" dirty="0">
                <a:latin typeface="+mj-lt"/>
              </a:rPr>
              <a:t> honlapon</a:t>
            </a:r>
            <a:endParaRPr sz="2200" b="1" dirty="0">
              <a:latin typeface="+mj-lt"/>
            </a:endParaRPr>
          </a:p>
          <a:p>
            <a:pPr>
              <a:lnSpc>
                <a:spcPct val="100000"/>
              </a:lnSpc>
            </a:pPr>
            <a:endParaRPr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043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Shape 2"/>
          <p:cNvSpPr txBox="1"/>
          <p:nvPr/>
        </p:nvSpPr>
        <p:spPr>
          <a:xfrm>
            <a:off x="848544" y="152280"/>
            <a:ext cx="9057456" cy="45684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r>
              <a:rPr lang="hu-HU" sz="3200" b="1" dirty="0">
                <a:solidFill>
                  <a:srgbClr val="0D0147"/>
                </a:solidFill>
                <a:latin typeface="Arial"/>
              </a:rPr>
              <a:t>Az év információbiztonsági újságírója - 2017</a:t>
            </a:r>
            <a:endParaRPr sz="3200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704528" y="836712"/>
            <a:ext cx="8780463" cy="1828800"/>
          </a:xfrm>
          <a:ln/>
        </p:spPr>
        <p:txBody>
          <a:bodyPr/>
          <a:lstStyle/>
          <a:p>
            <a:pPr algn="ctr" defTabSz="449263" rtl="0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hu-HU" sz="36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  <a:t>PÁLYÁZATI FELHÍVÁS</a:t>
            </a:r>
            <a:br>
              <a:rPr lang="hu-HU" altLang="hu-HU" sz="36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</a:br>
            <a: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  <a:t>az </a:t>
            </a:r>
            <a:b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</a:br>
            <a: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  <a:t>„Év információbiztonsági újságírója - 2017”</a:t>
            </a:r>
            <a:b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</a:br>
            <a: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  <a:t>cím elnyerésére</a:t>
            </a:r>
          </a:p>
        </p:txBody>
      </p:sp>
      <p:sp>
        <p:nvSpPr>
          <p:cNvPr id="7" name="CustomShape 3"/>
          <p:cNvSpPr/>
          <p:nvPr/>
        </p:nvSpPr>
        <p:spPr>
          <a:xfrm>
            <a:off x="704528" y="2708920"/>
            <a:ext cx="9001072" cy="3387920"/>
          </a:xfrm>
          <a:prstGeom prst="rect">
            <a:avLst/>
          </a:prstGeom>
          <a:noFill/>
        </p:spPr>
        <p:txBody>
          <a:bodyPr lIns="90000" tIns="45000" rIns="90000" bIns="45000"/>
          <a:lstStyle>
            <a:defPPr>
              <a:defRPr lang="hu-H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srgbClr val="000000"/>
                </a:solidFill>
                <a:latin typeface="+mj-lt"/>
              </a:rPr>
              <a:t>Idén </a:t>
            </a:r>
            <a:r>
              <a:rPr lang="en-US" sz="2200" b="1" dirty="0">
                <a:solidFill>
                  <a:srgbClr val="000000"/>
                </a:solidFill>
                <a:latin typeface="+mj-lt"/>
              </a:rPr>
              <a:t>12</a:t>
            </a:r>
            <a:r>
              <a:rPr lang="hu-HU" sz="2200" b="1" dirty="0">
                <a:solidFill>
                  <a:srgbClr val="000000"/>
                </a:solidFill>
                <a:latin typeface="+mj-lt"/>
              </a:rPr>
              <a:t>. alkalommal</a:t>
            </a:r>
            <a:endParaRPr sz="2200" dirty="0">
              <a:latin typeface="+mj-lt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srgbClr val="000000"/>
                </a:solidFill>
                <a:latin typeface="+mj-lt"/>
              </a:rPr>
              <a:t>Beadási határidő: 2017. április 28. 15:00</a:t>
            </a:r>
            <a:endParaRPr lang="hu-HU" sz="2200" dirty="0">
              <a:latin typeface="+mj-lt"/>
            </a:endParaRP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hu-HU" sz="2200" b="1" i="1" dirty="0">
                <a:solidFill>
                  <a:srgbClr val="000000"/>
                </a:solidFill>
                <a:latin typeface="+mj-lt"/>
              </a:rPr>
              <a:t>Egyesület székhelyén </a:t>
            </a:r>
            <a:r>
              <a:rPr lang="hu-HU" sz="2000" dirty="0">
                <a:solidFill>
                  <a:srgbClr val="000000"/>
                </a:solidFill>
                <a:latin typeface="+mj-lt"/>
              </a:rPr>
              <a:t>(1102 Budapest, Szent László tér 20.)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hu-HU" sz="2200" b="1" i="1" dirty="0">
                <a:solidFill>
                  <a:srgbClr val="000000"/>
                </a:solidFill>
                <a:latin typeface="+mj-lt"/>
              </a:rPr>
              <a:t>Elektronikusan</a:t>
            </a:r>
            <a:r>
              <a:rPr lang="hu-HU" sz="2400" b="1" i="1" dirty="0">
                <a:solidFill>
                  <a:srgbClr val="000000"/>
                </a:solidFill>
                <a:latin typeface="+mj-lt"/>
              </a:rPr>
              <a:t> </a:t>
            </a:r>
            <a:r>
              <a:rPr lang="hu-HU" sz="2000" dirty="0">
                <a:solidFill>
                  <a:srgbClr val="000000"/>
                </a:solidFill>
                <a:latin typeface="+mj-lt"/>
              </a:rPr>
              <a:t>(</a:t>
            </a:r>
            <a:r>
              <a:rPr lang="hu-HU" sz="2000" dirty="0" err="1">
                <a:solidFill>
                  <a:srgbClr val="000000"/>
                </a:solidFill>
                <a:latin typeface="+mj-lt"/>
                <a:hlinkClick r:id="rId2"/>
              </a:rPr>
              <a:t>titkar</a:t>
            </a:r>
            <a:r>
              <a:rPr lang="hu-HU" sz="2000" dirty="0">
                <a:solidFill>
                  <a:srgbClr val="000000"/>
                </a:solidFill>
                <a:latin typeface="+mj-lt"/>
                <a:hlinkClick r:id="rId2"/>
              </a:rPr>
              <a:t>@</a:t>
            </a:r>
            <a:r>
              <a:rPr lang="hu-HU" sz="2000" dirty="0" err="1">
                <a:solidFill>
                  <a:srgbClr val="000000"/>
                </a:solidFill>
                <a:latin typeface="+mj-lt"/>
                <a:hlinkClick r:id="rId2"/>
              </a:rPr>
              <a:t>hetpecset.hu</a:t>
            </a:r>
            <a:r>
              <a:rPr lang="hu-HU" sz="200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hu-HU" sz="2200" b="1" i="1" dirty="0">
                <a:solidFill>
                  <a:srgbClr val="000000"/>
                </a:solidFill>
                <a:latin typeface="+mj-lt"/>
              </a:rPr>
              <a:t>Postai úton </a:t>
            </a:r>
            <a:r>
              <a:rPr lang="hu-HU" sz="2000" dirty="0">
                <a:solidFill>
                  <a:srgbClr val="000000"/>
                </a:solidFill>
                <a:latin typeface="+mj-lt"/>
              </a:rPr>
              <a:t>(1102 Budapest, Szent László tér 20.)</a:t>
            </a:r>
            <a:endParaRPr sz="2000" dirty="0">
              <a:latin typeface="+mj-lt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/>
              <a:t>Min. 5 darab 2016. január 1. utáni referencia publikáció</a:t>
            </a:r>
            <a:r>
              <a:rPr lang="hu-HU" sz="2200" dirty="0"/>
              <a:t> </a:t>
            </a:r>
            <a:r>
              <a:rPr lang="hu-HU" sz="2000" dirty="0"/>
              <a:t>(illetve nyilvánosan elérhető link)</a:t>
            </a:r>
            <a:endParaRPr lang="hu-HU" sz="2000" b="1" i="1" dirty="0">
              <a:solidFill>
                <a:srgbClr val="000000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i="1" dirty="0">
                <a:solidFill>
                  <a:srgbClr val="FF0000"/>
                </a:solidFill>
                <a:latin typeface="+mj-lt"/>
              </a:rPr>
              <a:t>Eredményhirdetés LXXVI. Fórumon - 2017. május 17-én.</a:t>
            </a:r>
            <a:endParaRPr sz="2200" b="1" dirty="0">
              <a:solidFill>
                <a:srgbClr val="FF0000"/>
              </a:solidFill>
              <a:latin typeface="+mj-lt"/>
            </a:endParaRPr>
          </a:p>
          <a:p>
            <a:pPr>
              <a:lnSpc>
                <a:spcPct val="100000"/>
              </a:lnSpc>
            </a:pPr>
            <a:endParaRPr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310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8697416" y="6019920"/>
            <a:ext cx="630544" cy="495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DA97D2CF-8120-4B18-B80D-7D973BFEA50F}" type="slidenum">
              <a:rPr lang="hu-HU" sz="1400">
                <a:solidFill>
                  <a:srgbClr val="000000"/>
                </a:solidFill>
                <a:latin typeface="Times New Roman"/>
              </a:rPr>
              <a:pPr>
                <a:lnSpc>
                  <a:spcPct val="100000"/>
                </a:lnSpc>
              </a:pPr>
              <a:t>7</a:t>
            </a:fld>
            <a:endParaRPr dirty="0"/>
          </a:p>
        </p:txBody>
      </p:sp>
      <p:sp>
        <p:nvSpPr>
          <p:cNvPr id="149" name="CustomShape 2"/>
          <p:cNvSpPr/>
          <p:nvPr/>
        </p:nvSpPr>
        <p:spPr>
          <a:xfrm>
            <a:off x="1374956" y="60043"/>
            <a:ext cx="7920880" cy="609120"/>
          </a:xfrm>
          <a:prstGeom prst="rect">
            <a:avLst/>
          </a:prstGeom>
          <a:noFill/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2400" b="1" dirty="0">
                <a:solidFill>
                  <a:srgbClr val="0D0147"/>
                </a:solidFill>
                <a:latin typeface="Arial"/>
              </a:rPr>
              <a:t>ÚJSÁGÍRÓ PÁLYÁZAT EDDIGI NYERTESEI (2006-tól)</a:t>
            </a:r>
            <a:endParaRPr sz="2400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80" y="2492896"/>
            <a:ext cx="1872208" cy="260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44488" y="669164"/>
            <a:ext cx="9433048" cy="5640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41313" indent="-336550" eaLnBrk="0" hangingPunct="0"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1pPr>
            <a:lvl2pPr marL="741363" indent="-279400" eaLnBrk="0" hangingPunct="0"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2pPr>
            <a:lvl3pPr marL="914400" eaLnBrk="0" hangingPunct="0"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3pPr>
            <a:lvl4pPr eaLnBrk="0" hangingPunct="0"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4pPr>
            <a:lvl5pPr eaLnBrk="0" hangingPunct="0"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5pPr>
            <a:lvl6pPr marL="2514600" indent="-228600" algn="ctr" defTabSz="44926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6pPr>
            <a:lvl7pPr marL="2971800" indent="-228600" algn="ctr" defTabSz="44926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7pPr>
            <a:lvl8pPr marL="3429000" indent="-228600" algn="ctr" defTabSz="44926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8pPr>
            <a:lvl9pPr marL="3886200" indent="-228600" algn="ctr" defTabSz="44926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9pPr>
          </a:lstStyle>
          <a:p>
            <a:pPr lvl="3" algn="l" eaLnBrk="1" hangingPunct="1">
              <a:spcBef>
                <a:spcPts val="600"/>
              </a:spcBef>
              <a:spcAft>
                <a:spcPts val="600"/>
              </a:spcAft>
              <a:buClr>
                <a:srgbClr val="0D0147"/>
              </a:buClr>
            </a:pPr>
            <a:r>
              <a:rPr lang="hu-HU" altLang="hu-HU" sz="2000" dirty="0">
                <a:solidFill>
                  <a:srgbClr val="000000"/>
                </a:solidFill>
                <a:latin typeface="+mj-lt"/>
                <a:cs typeface="Tahoma" pitchFamily="34" charset="0"/>
              </a:rPr>
              <a:t>Eddigi nyertesek:</a:t>
            </a:r>
          </a:p>
          <a:p>
            <a:pPr lvl="4" algn="l" eaLnBrk="1" hangingPunct="1">
              <a:spcBef>
                <a:spcPts val="600"/>
              </a:spcBef>
              <a:spcAft>
                <a:spcPts val="600"/>
              </a:spcAft>
              <a:buClr>
                <a:srgbClr val="0D0147"/>
              </a:buClr>
              <a:buFont typeface="Arial" charset="0"/>
              <a:buChar char="•"/>
            </a:pP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2006 - </a:t>
            </a:r>
            <a:r>
              <a:rPr lang="hu-HU" altLang="hu-HU" b="0" dirty="0">
                <a:solidFill>
                  <a:srgbClr val="000000"/>
                </a:solidFill>
                <a:latin typeface="+mj-lt"/>
                <a:cs typeface="Tahoma" pitchFamily="34" charset="0"/>
              </a:rPr>
              <a:t>Kristóf Csaba</a:t>
            </a: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 (Biztonság portál)</a:t>
            </a:r>
          </a:p>
          <a:p>
            <a:pPr lvl="4" algn="l" eaLnBrk="1" hangingPunct="1">
              <a:spcBef>
                <a:spcPts val="600"/>
              </a:spcBef>
              <a:spcAft>
                <a:spcPts val="600"/>
              </a:spcAft>
              <a:buClr>
                <a:srgbClr val="0D0147"/>
              </a:buClr>
              <a:buFont typeface="Arial" charset="0"/>
              <a:buChar char="•"/>
            </a:pP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2007 - </a:t>
            </a:r>
            <a:r>
              <a:rPr lang="hu-HU" altLang="hu-HU" b="0" dirty="0">
                <a:solidFill>
                  <a:srgbClr val="000000"/>
                </a:solidFill>
                <a:latin typeface="+mj-lt"/>
                <a:cs typeface="Tahoma" pitchFamily="34" charset="0"/>
              </a:rPr>
              <a:t>Kelemen László </a:t>
            </a: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(IT </a:t>
            </a:r>
            <a:r>
              <a:rPr lang="hu-HU" altLang="hu-HU" dirty="0" err="1">
                <a:solidFill>
                  <a:srgbClr val="000000"/>
                </a:solidFill>
                <a:latin typeface="+mj-lt"/>
                <a:cs typeface="Tahoma" pitchFamily="34" charset="0"/>
              </a:rPr>
              <a:t>Security</a:t>
            </a: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)</a:t>
            </a:r>
          </a:p>
          <a:p>
            <a:pPr lvl="4" algn="l" eaLnBrk="1" hangingPunct="1">
              <a:spcBef>
                <a:spcPts val="600"/>
              </a:spcBef>
              <a:spcAft>
                <a:spcPts val="600"/>
              </a:spcAft>
              <a:buClr>
                <a:srgbClr val="0D0147"/>
              </a:buClr>
              <a:buFont typeface="Arial" charset="0"/>
              <a:buChar char="•"/>
            </a:pP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2008 - </a:t>
            </a:r>
            <a:r>
              <a:rPr lang="hu-HU" altLang="hu-HU" b="0" dirty="0">
                <a:solidFill>
                  <a:srgbClr val="000000"/>
                </a:solidFill>
                <a:latin typeface="+mj-lt"/>
                <a:cs typeface="Tahoma" pitchFamily="34" charset="0"/>
              </a:rPr>
              <a:t>Turcsán Tamás </a:t>
            </a: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(CW, Figyelő)</a:t>
            </a:r>
          </a:p>
          <a:p>
            <a:pPr lvl="4" algn="l" eaLnBrk="1" hangingPunct="1">
              <a:spcBef>
                <a:spcPts val="600"/>
              </a:spcBef>
              <a:spcAft>
                <a:spcPts val="600"/>
              </a:spcAft>
              <a:buClr>
                <a:srgbClr val="0D0147"/>
              </a:buClr>
              <a:buFont typeface="Arial" charset="0"/>
              <a:buChar char="•"/>
            </a:pP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2009 - </a:t>
            </a:r>
            <a:r>
              <a:rPr lang="hu-HU" altLang="hu-HU" b="0" dirty="0" err="1">
                <a:solidFill>
                  <a:srgbClr val="000000"/>
                </a:solidFill>
                <a:latin typeface="+mj-lt"/>
                <a:cs typeface="Tahoma" pitchFamily="34" charset="0"/>
              </a:rPr>
              <a:t>Dajkó</a:t>
            </a:r>
            <a:r>
              <a:rPr lang="hu-HU" altLang="hu-HU" b="0" dirty="0">
                <a:solidFill>
                  <a:srgbClr val="000000"/>
                </a:solidFill>
                <a:latin typeface="+mj-lt"/>
                <a:cs typeface="Tahoma" pitchFamily="34" charset="0"/>
              </a:rPr>
              <a:t> Pál </a:t>
            </a: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(IT café)</a:t>
            </a:r>
          </a:p>
          <a:p>
            <a:pPr lvl="4" algn="l" eaLnBrk="1" hangingPunct="1">
              <a:spcBef>
                <a:spcPts val="600"/>
              </a:spcBef>
              <a:spcAft>
                <a:spcPts val="600"/>
              </a:spcAft>
              <a:buClr>
                <a:srgbClr val="0D0147"/>
              </a:buClr>
              <a:buFont typeface="Arial" charset="0"/>
              <a:buChar char="•"/>
            </a:pP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2010 - </a:t>
            </a:r>
            <a:r>
              <a:rPr lang="hu-HU" altLang="hu-HU" b="0" dirty="0">
                <a:solidFill>
                  <a:srgbClr val="000000"/>
                </a:solidFill>
                <a:latin typeface="+mj-lt"/>
                <a:cs typeface="Tahoma" pitchFamily="34" charset="0"/>
              </a:rPr>
              <a:t>Sebők Viktória </a:t>
            </a: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(Figyelő)</a:t>
            </a:r>
          </a:p>
          <a:p>
            <a:pPr lvl="4" algn="l" eaLnBrk="1" hangingPunct="1">
              <a:spcBef>
                <a:spcPts val="600"/>
              </a:spcBef>
              <a:spcAft>
                <a:spcPts val="600"/>
              </a:spcAft>
              <a:buClr>
                <a:srgbClr val="0D0147"/>
              </a:buClr>
              <a:buFont typeface="Arial" charset="0"/>
              <a:buChar char="•"/>
            </a:pP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2011 - </a:t>
            </a:r>
            <a:r>
              <a:rPr lang="hu-HU" altLang="hu-HU" b="0" dirty="0" err="1">
                <a:solidFill>
                  <a:srgbClr val="000000"/>
                </a:solidFill>
                <a:latin typeface="+mj-lt"/>
                <a:cs typeface="Tahoma" pitchFamily="34" charset="0"/>
              </a:rPr>
              <a:t>Schopp</a:t>
            </a:r>
            <a:r>
              <a:rPr lang="hu-HU" altLang="hu-HU" b="0" dirty="0">
                <a:solidFill>
                  <a:srgbClr val="000000"/>
                </a:solidFill>
                <a:latin typeface="+mj-lt"/>
                <a:cs typeface="Tahoma" pitchFamily="34" charset="0"/>
              </a:rPr>
              <a:t> Attila </a:t>
            </a: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(</a:t>
            </a:r>
            <a:r>
              <a:rPr lang="hu-HU" altLang="hu-HU" dirty="0" err="1">
                <a:solidFill>
                  <a:srgbClr val="000000"/>
                </a:solidFill>
                <a:latin typeface="+mj-lt"/>
                <a:cs typeface="Tahoma" pitchFamily="34" charset="0"/>
              </a:rPr>
              <a:t>ITBusiness</a:t>
            </a: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)</a:t>
            </a:r>
          </a:p>
          <a:p>
            <a:pPr lvl="4" algn="l" eaLnBrk="1" hangingPunct="1">
              <a:spcBef>
                <a:spcPts val="600"/>
              </a:spcBef>
              <a:spcAft>
                <a:spcPts val="600"/>
              </a:spcAft>
              <a:buClr>
                <a:srgbClr val="0D0147"/>
              </a:buClr>
              <a:buFont typeface="Arial" charset="0"/>
              <a:buChar char="•"/>
            </a:pP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2012 - </a:t>
            </a:r>
            <a:r>
              <a:rPr lang="hu-HU" altLang="hu-HU" b="0" dirty="0" err="1">
                <a:solidFill>
                  <a:srgbClr val="000000"/>
                </a:solidFill>
                <a:latin typeface="+mj-lt"/>
                <a:cs typeface="Tahoma" pitchFamily="34" charset="0"/>
              </a:rPr>
              <a:t>Bátky</a:t>
            </a:r>
            <a:r>
              <a:rPr lang="hu-HU" altLang="hu-HU" b="0" dirty="0">
                <a:solidFill>
                  <a:srgbClr val="000000"/>
                </a:solidFill>
                <a:latin typeface="+mj-lt"/>
                <a:cs typeface="Tahoma" pitchFamily="34" charset="0"/>
              </a:rPr>
              <a:t> Zoltán </a:t>
            </a: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(</a:t>
            </a:r>
            <a:r>
              <a:rPr lang="hu-HU" altLang="hu-HU" dirty="0" err="1">
                <a:solidFill>
                  <a:srgbClr val="000000"/>
                </a:solidFill>
                <a:latin typeface="+mj-lt"/>
                <a:cs typeface="Tahoma" pitchFamily="34" charset="0"/>
              </a:rPr>
              <a:t>Bitport.hu</a:t>
            </a: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 Média Kft.)</a:t>
            </a:r>
          </a:p>
          <a:p>
            <a:pPr lvl="4" algn="l" eaLnBrk="1" hangingPunct="1">
              <a:spcBef>
                <a:spcPts val="600"/>
              </a:spcBef>
              <a:spcAft>
                <a:spcPts val="600"/>
              </a:spcAft>
              <a:buClr>
                <a:srgbClr val="0D0147"/>
              </a:buClr>
              <a:buFont typeface="Arial" charset="0"/>
              <a:buChar char="•"/>
            </a:pP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2013 - </a:t>
            </a:r>
            <a:r>
              <a:rPr lang="hu-HU" altLang="hu-HU" b="0" dirty="0">
                <a:solidFill>
                  <a:srgbClr val="000000"/>
                </a:solidFill>
                <a:latin typeface="+mj-lt"/>
                <a:cs typeface="Tahoma" pitchFamily="34" charset="0"/>
              </a:rPr>
              <a:t>Kristóf Csaba </a:t>
            </a: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(Biztonságportál (</a:t>
            </a:r>
            <a:r>
              <a:rPr lang="hu-HU" altLang="hu-HU" dirty="0" err="1">
                <a:solidFill>
                  <a:srgbClr val="000000"/>
                </a:solidFill>
                <a:latin typeface="+mj-lt"/>
                <a:cs typeface="Tahoma" pitchFamily="34" charset="0"/>
              </a:rPr>
              <a:t>Isidor</a:t>
            </a: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 Kft.)</a:t>
            </a:r>
          </a:p>
          <a:p>
            <a:pPr lvl="4" algn="l" eaLnBrk="1" hangingPunct="1">
              <a:spcBef>
                <a:spcPts val="600"/>
              </a:spcBef>
              <a:spcAft>
                <a:spcPts val="600"/>
              </a:spcAft>
              <a:buClr>
                <a:srgbClr val="0D0147"/>
              </a:buClr>
              <a:buFont typeface="Arial" charset="0"/>
              <a:buChar char="•"/>
            </a:pP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2014- </a:t>
            </a:r>
            <a:r>
              <a:rPr lang="hu-HU" altLang="hu-HU" b="0" dirty="0" err="1">
                <a:solidFill>
                  <a:srgbClr val="000000"/>
                </a:solidFill>
                <a:latin typeface="+mj-lt"/>
                <a:cs typeface="Tahoma" pitchFamily="34" charset="0"/>
              </a:rPr>
              <a:t>Csizmazia-Darab</a:t>
            </a:r>
            <a:r>
              <a:rPr lang="hu-HU" altLang="hu-HU" b="0" dirty="0">
                <a:solidFill>
                  <a:srgbClr val="000000"/>
                </a:solidFill>
                <a:latin typeface="+mj-lt"/>
                <a:cs typeface="Tahoma" pitchFamily="34" charset="0"/>
              </a:rPr>
              <a:t> István </a:t>
            </a: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(SICONTACT Kft.)</a:t>
            </a:r>
          </a:p>
          <a:p>
            <a:pPr lvl="4" algn="l" eaLnBrk="1" hangingPunct="1">
              <a:spcBef>
                <a:spcPts val="600"/>
              </a:spcBef>
              <a:spcAft>
                <a:spcPts val="600"/>
              </a:spcAft>
              <a:buClr>
                <a:srgbClr val="0D0147"/>
              </a:buClr>
              <a:buFont typeface="Arial" charset="0"/>
              <a:buChar char="•"/>
            </a:pP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2015 – </a:t>
            </a:r>
            <a:r>
              <a:rPr lang="hu-HU" altLang="hu-HU" b="0" dirty="0">
                <a:solidFill>
                  <a:srgbClr val="000000"/>
                </a:solidFill>
                <a:latin typeface="+mj-lt"/>
                <a:cs typeface="Tahoma" pitchFamily="34" charset="0"/>
              </a:rPr>
              <a:t>Molnár József </a:t>
            </a: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(PC World)</a:t>
            </a:r>
          </a:p>
          <a:p>
            <a:pPr lvl="4" algn="l" eaLnBrk="1" hangingPunct="1">
              <a:spcBef>
                <a:spcPts val="600"/>
              </a:spcBef>
              <a:spcAft>
                <a:spcPts val="600"/>
              </a:spcAft>
              <a:buClr>
                <a:srgbClr val="0D0147"/>
              </a:buClr>
              <a:buFont typeface="Arial" charset="0"/>
              <a:buChar char="•"/>
            </a:pP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2016 – </a:t>
            </a:r>
            <a:r>
              <a:rPr lang="hu-HU" altLang="hu-HU" b="0" dirty="0" err="1">
                <a:solidFill>
                  <a:srgbClr val="000000"/>
                </a:solidFill>
                <a:latin typeface="+mj-lt"/>
                <a:cs typeface="Tahoma" pitchFamily="34" charset="0"/>
              </a:rPr>
              <a:t>Bolcsó</a:t>
            </a:r>
            <a:r>
              <a:rPr lang="hu-HU" altLang="hu-HU" b="0" dirty="0">
                <a:solidFill>
                  <a:srgbClr val="000000"/>
                </a:solidFill>
                <a:latin typeface="+mj-lt"/>
                <a:cs typeface="Tahoma" pitchFamily="34" charset="0"/>
              </a:rPr>
              <a:t> Dániel </a:t>
            </a: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(Index.hu) </a:t>
            </a:r>
          </a:p>
          <a:p>
            <a:pPr lvl="4" algn="l" eaLnBrk="1" hangingPunct="1">
              <a:spcBef>
                <a:spcPts val="600"/>
              </a:spcBef>
              <a:spcAft>
                <a:spcPts val="600"/>
              </a:spcAft>
              <a:buClr>
                <a:srgbClr val="0D0147"/>
              </a:buClr>
              <a:buFont typeface="Arial" charset="0"/>
              <a:buChar char="•"/>
            </a:pPr>
            <a:r>
              <a:rPr lang="hu-HU" altLang="hu-HU" dirty="0">
                <a:solidFill>
                  <a:srgbClr val="000000"/>
                </a:solidFill>
                <a:latin typeface="+mj-lt"/>
                <a:cs typeface="Tahoma" pitchFamily="34" charset="0"/>
              </a:rPr>
              <a:t>2017 - ???</a:t>
            </a:r>
          </a:p>
          <a:p>
            <a:pPr lvl="4" algn="l" eaLnBrk="1" hangingPunct="1">
              <a:spcBef>
                <a:spcPts val="350"/>
              </a:spcBef>
              <a:buClrTx/>
              <a:buFontTx/>
              <a:buNone/>
            </a:pPr>
            <a:endParaRPr lang="hu-HU" altLang="hu-HU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lvl="4" algn="l" eaLnBrk="1" hangingPunct="1">
              <a:spcBef>
                <a:spcPts val="350"/>
              </a:spcBef>
              <a:buClrTx/>
              <a:buFontTx/>
              <a:buNone/>
            </a:pPr>
            <a:endParaRPr lang="hu-HU" altLang="hu-HU" sz="1200" i="1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l" eaLnBrk="1" hangingPunct="1">
              <a:spcBef>
                <a:spcPts val="400"/>
              </a:spcBef>
              <a:buClrTx/>
              <a:buFontTx/>
              <a:buNone/>
            </a:pPr>
            <a:endParaRPr lang="hu-HU" altLang="hu-HU" sz="1400" i="1" dirty="0">
              <a:solidFill>
                <a:srgbClr val="FF0000"/>
              </a:solidFill>
            </a:endParaRPr>
          </a:p>
          <a:p>
            <a:pPr lvl="4" algn="l" eaLnBrk="1" hangingPunct="1">
              <a:spcBef>
                <a:spcPts val="400"/>
              </a:spcBef>
              <a:buClrTx/>
              <a:buFontTx/>
              <a:buNone/>
            </a:pPr>
            <a:endParaRPr lang="hu-HU" altLang="hu-HU" sz="1400" i="1" dirty="0">
              <a:solidFill>
                <a:srgbClr val="FF0000"/>
              </a:solidFill>
            </a:endParaRPr>
          </a:p>
          <a:p>
            <a:pPr lvl="4" algn="l" eaLnBrk="1" hangingPunct="1">
              <a:spcBef>
                <a:spcPts val="400"/>
              </a:spcBef>
              <a:buClrTx/>
              <a:buFontTx/>
              <a:buNone/>
            </a:pPr>
            <a:endParaRPr lang="hu-HU" altLang="hu-HU" sz="1400" i="1" dirty="0">
              <a:solidFill>
                <a:srgbClr val="FF0000"/>
              </a:solidFill>
            </a:endParaRPr>
          </a:p>
          <a:p>
            <a:pPr lvl="3" algn="l" eaLnBrk="1" hangingPunct="1">
              <a:spcBef>
                <a:spcPts val="400"/>
              </a:spcBef>
              <a:buClrTx/>
              <a:buFontTx/>
              <a:buNone/>
            </a:pPr>
            <a:endParaRPr lang="hu-HU" altLang="hu-HU" sz="1400" b="0" i="1" dirty="0">
              <a:solidFill>
                <a:srgbClr val="000000"/>
              </a:solidFill>
            </a:endParaRPr>
          </a:p>
          <a:p>
            <a:pPr lvl="1" algn="l" eaLnBrk="1" hangingPunct="1">
              <a:spcBef>
                <a:spcPts val="600"/>
              </a:spcBef>
              <a:buClrTx/>
              <a:buFontTx/>
              <a:buNone/>
            </a:pPr>
            <a:endParaRPr lang="hu-HU" altLang="hu-HU" sz="2000" b="0" dirty="0">
              <a:solidFill>
                <a:srgbClr val="000000"/>
              </a:solidFill>
            </a:endParaRPr>
          </a:p>
          <a:p>
            <a:pPr algn="l" eaLnBrk="1" hangingPunct="1">
              <a:spcBef>
                <a:spcPts val="600"/>
              </a:spcBef>
              <a:buClrTx/>
              <a:buFontTx/>
              <a:buNone/>
            </a:pPr>
            <a:endParaRPr lang="hu-HU" altLang="hu-HU" sz="2000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15099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Shape 1"/>
          <p:cNvSpPr txBox="1"/>
          <p:nvPr/>
        </p:nvSpPr>
        <p:spPr>
          <a:xfrm>
            <a:off x="8913440" y="5805264"/>
            <a:ext cx="992560" cy="495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3F13B616-89FC-4754-9A43-C3DB75E6C12E}" type="slidenum">
              <a:rPr lang="hu-HU" sz="1400">
                <a:solidFill>
                  <a:srgbClr val="000000"/>
                </a:solidFill>
                <a:latin typeface="Times New Roman"/>
              </a:rPr>
              <a:pPr>
                <a:lnSpc>
                  <a:spcPct val="100000"/>
                </a:lnSpc>
              </a:pPr>
              <a:t>8</a:t>
            </a:fld>
            <a:endParaRPr dirty="0"/>
          </a:p>
        </p:txBody>
      </p:sp>
      <p:sp>
        <p:nvSpPr>
          <p:cNvPr id="152" name="CustomShape 2"/>
          <p:cNvSpPr/>
          <p:nvPr/>
        </p:nvSpPr>
        <p:spPr>
          <a:xfrm>
            <a:off x="1640632" y="76320"/>
            <a:ext cx="8265128" cy="609120"/>
          </a:xfrm>
          <a:prstGeom prst="rect">
            <a:avLst/>
          </a:prstGeom>
          <a:noFill/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hu-HU" sz="3200" b="1" dirty="0">
                <a:solidFill>
                  <a:srgbClr val="0D0147"/>
                </a:solidFill>
                <a:latin typeface="Arial"/>
              </a:rPr>
              <a:t>A 76. program – 2017.05.17.</a:t>
            </a:r>
            <a:endParaRPr sz="3200" dirty="0"/>
          </a:p>
        </p:txBody>
      </p:sp>
      <p:sp>
        <p:nvSpPr>
          <p:cNvPr id="153" name="CustomShape 3"/>
          <p:cNvSpPr/>
          <p:nvPr/>
        </p:nvSpPr>
        <p:spPr>
          <a:xfrm>
            <a:off x="1424608" y="685440"/>
            <a:ext cx="8265128" cy="5640408"/>
          </a:xfrm>
          <a:prstGeom prst="rect">
            <a:avLst/>
          </a:prstGeom>
          <a:noFill/>
        </p:spPr>
        <p:txBody>
          <a:bodyPr lIns="90000" tIns="45000" rIns="90000" bIns="45000"/>
          <a:lstStyle/>
          <a:p>
            <a:r>
              <a:rPr lang="hu-HU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09.30 – 10.00	</a:t>
            </a:r>
            <a:r>
              <a:rPr lang="hu-HU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Érkezés, regisztráció</a:t>
            </a:r>
            <a:endParaRPr lang="hu-HU" dirty="0"/>
          </a:p>
          <a:p>
            <a:r>
              <a:rPr lang="hu-HU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10.00 – 11.30	</a:t>
            </a:r>
            <a:r>
              <a:rPr lang="hu-HU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Köszöntő és bevezető gondolatok</a:t>
            </a:r>
            <a:r>
              <a:rPr lang="hu-HU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- </a:t>
            </a:r>
            <a:r>
              <a:rPr lang="hu-HU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Aktualitások az </a:t>
            </a:r>
            <a:endParaRPr lang="hu-HU" dirty="0"/>
          </a:p>
          <a:p>
            <a:r>
              <a:rPr lang="hu-HU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	               információvédelem területén</a:t>
            </a:r>
            <a:endParaRPr lang="hu-HU" dirty="0"/>
          </a:p>
          <a:p>
            <a:r>
              <a:rPr lang="hu-HU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	               Tarján Gábor (Hétpecsét Egyesület) alelnök</a:t>
            </a:r>
            <a:endParaRPr lang="hu-HU" dirty="0"/>
          </a:p>
          <a:p>
            <a:r>
              <a:rPr lang="hu-HU" dirty="0"/>
              <a:t> </a:t>
            </a:r>
          </a:p>
          <a:p>
            <a:r>
              <a:rPr lang="hu-HU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	               Hatékony incidens menedzsment alapjai</a:t>
            </a:r>
            <a:r>
              <a:rPr lang="hu-HU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endParaRPr lang="hu-HU" dirty="0"/>
          </a:p>
          <a:p>
            <a:r>
              <a:rPr lang="hu-HU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	               </a:t>
            </a:r>
            <a:r>
              <a:rPr lang="hu-HU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Szarvák</a:t>
            </a:r>
            <a:r>
              <a:rPr lang="hu-HU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Anikó (</a:t>
            </a:r>
            <a:r>
              <a:rPr lang="hu-HU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PwC</a:t>
            </a:r>
            <a:r>
              <a:rPr lang="hu-HU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Könyvvizsgáló Kft.) asszisztens                		 menedzser</a:t>
            </a:r>
            <a:endParaRPr lang="hu-HU" dirty="0"/>
          </a:p>
          <a:p>
            <a:r>
              <a:rPr lang="hu-HU" dirty="0"/>
              <a:t> </a:t>
            </a:r>
          </a:p>
          <a:p>
            <a:r>
              <a:rPr lang="hu-HU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		</a:t>
            </a:r>
            <a:r>
              <a:rPr lang="hu-HU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Üzleti titok a munkavállalóknál</a:t>
            </a:r>
            <a:endParaRPr lang="hu-HU" b="1" dirty="0"/>
          </a:p>
          <a:p>
            <a:r>
              <a:rPr lang="hu-HU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		</a:t>
            </a:r>
            <a:r>
              <a:rPr lang="hu-HU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dr.Dósa</a:t>
            </a:r>
            <a:r>
              <a:rPr lang="hu-HU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Imre (Budapest Bank Zrt.) adatvédelmi tisztviselő</a:t>
            </a:r>
            <a:endParaRPr lang="hu-HU" dirty="0"/>
          </a:p>
          <a:p>
            <a:r>
              <a:rPr lang="hu-HU" dirty="0"/>
              <a:t> </a:t>
            </a:r>
          </a:p>
          <a:p>
            <a:r>
              <a:rPr lang="hu-HU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11.30 – 11.50</a:t>
            </a:r>
            <a:r>
              <a:rPr lang="hu-HU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	Kávé szünet (kávé, üdítő, pogácsa, aprósütemény)</a:t>
            </a:r>
            <a:endParaRPr lang="hu-HU" dirty="0"/>
          </a:p>
          <a:p>
            <a:endParaRPr lang="hu-HU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hu-HU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11.50 – 13.00	Az "év információbiztonsági újságírója" cím nyertesének</a:t>
            </a:r>
            <a:endParaRPr lang="hu-HU" b="1" dirty="0"/>
          </a:p>
          <a:p>
            <a:r>
              <a:rPr lang="hu-HU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	              előadása</a:t>
            </a:r>
            <a:endParaRPr lang="hu-HU" dirty="0"/>
          </a:p>
          <a:p>
            <a:r>
              <a:rPr lang="hu-HU" dirty="0"/>
              <a:t> </a:t>
            </a:r>
          </a:p>
          <a:p>
            <a:r>
              <a:rPr lang="hu-HU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		Állítások és kételyek – gondolatok a 2013. évi L. törvény 		alkalmazásáról</a:t>
            </a:r>
          </a:p>
          <a:p>
            <a:r>
              <a:rPr lang="hu-HU" b="1" dirty="0"/>
              <a:t>		</a:t>
            </a:r>
            <a:r>
              <a:rPr lang="hu-HU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Dr. </a:t>
            </a:r>
            <a:r>
              <a:rPr lang="hu-HU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Muha</a:t>
            </a:r>
            <a:r>
              <a:rPr lang="hu-HU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Lajos főiskolai tanár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1219</TotalTime>
  <Words>417</Words>
  <Application>Microsoft Office PowerPoint</Application>
  <PresentationFormat>A4 (210x297 mm)</PresentationFormat>
  <Paragraphs>110</Paragraphs>
  <Slides>8</Slides>
  <Notes>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3</vt:i4>
      </vt:variant>
      <vt:variant>
        <vt:lpstr>Diacímek</vt:lpstr>
      </vt:variant>
      <vt:variant>
        <vt:i4>8</vt:i4>
      </vt:variant>
    </vt:vector>
  </HeadingPairs>
  <TitlesOfParts>
    <vt:vector size="18" baseType="lpstr">
      <vt:lpstr>Microsoft YaHei</vt:lpstr>
      <vt:lpstr>Arial</vt:lpstr>
      <vt:lpstr>DejaVu Sans</vt:lpstr>
      <vt:lpstr>StarSymbol</vt:lpstr>
      <vt:lpstr>Tahoma</vt:lpstr>
      <vt:lpstr>Times New Roman</vt:lpstr>
      <vt:lpstr>Wingdings</vt:lpstr>
      <vt:lpstr>Office Theme</vt:lpstr>
      <vt:lpstr>Office Theme</vt:lpstr>
      <vt:lpstr>Office Theme</vt:lpstr>
      <vt:lpstr>PowerPoint-bemutató</vt:lpstr>
      <vt:lpstr>PowerPoint-bemutató</vt:lpstr>
      <vt:lpstr>PowerPoint-bemutató</vt:lpstr>
      <vt:lpstr>Aktualitások – a zsarolóvírusokon túl…</vt:lpstr>
      <vt:lpstr>PÁLYÁZATI FELHÍVÁS az  „Év információvédelmi szak- és diplomadolgozata - 2017” cím elnyerésére</vt:lpstr>
      <vt:lpstr>PÁLYÁZATI FELHÍVÁS az  „Év információbiztonsági újságírója - 2017” cím elnyerésére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Tarján Gábor</dc:creator>
  <cp:lastModifiedBy>Tarján Gábor</cp:lastModifiedBy>
  <cp:revision>84</cp:revision>
  <dcterms:modified xsi:type="dcterms:W3CDTF">2017-05-15T08:36:52Z</dcterms:modified>
</cp:coreProperties>
</file>